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handoutMasterIdLst>
    <p:handoutMasterId r:id="rId29"/>
  </p:handoutMasterIdLst>
  <p:sldIdLst>
    <p:sldId id="330" r:id="rId2"/>
    <p:sldId id="509" r:id="rId3"/>
    <p:sldId id="528" r:id="rId4"/>
    <p:sldId id="508" r:id="rId5"/>
    <p:sldId id="476" r:id="rId6"/>
    <p:sldId id="510" r:id="rId7"/>
    <p:sldId id="515" r:id="rId8"/>
    <p:sldId id="516" r:id="rId9"/>
    <p:sldId id="524" r:id="rId10"/>
    <p:sldId id="530" r:id="rId11"/>
    <p:sldId id="531" r:id="rId12"/>
    <p:sldId id="517" r:id="rId13"/>
    <p:sldId id="529" r:id="rId14"/>
    <p:sldId id="518" r:id="rId15"/>
    <p:sldId id="519" r:id="rId16"/>
    <p:sldId id="526" r:id="rId17"/>
    <p:sldId id="521" r:id="rId18"/>
    <p:sldId id="522" r:id="rId19"/>
    <p:sldId id="523" r:id="rId20"/>
    <p:sldId id="482" r:id="rId21"/>
    <p:sldId id="513" r:id="rId22"/>
    <p:sldId id="477" r:id="rId23"/>
    <p:sldId id="507" r:id="rId24"/>
    <p:sldId id="485" r:id="rId25"/>
    <p:sldId id="486" r:id="rId26"/>
    <p:sldId id="375" r:id="rId27"/>
  </p:sldIdLst>
  <p:sldSz cx="9144000" cy="6858000" type="screen4x3"/>
  <p:notesSz cx="6807200" cy="9939338"/>
  <p:custDataLst>
    <p:tags r:id="rId30"/>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9900CC"/>
    <a:srgbClr val="FFFFFF"/>
    <a:srgbClr val="3333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3" autoAdjust="0"/>
    <p:restoredTop sz="94125" autoAdjust="0"/>
  </p:normalViewPr>
  <p:slideViewPr>
    <p:cSldViewPr>
      <p:cViewPr>
        <p:scale>
          <a:sx n="100" d="100"/>
          <a:sy n="100" d="100"/>
        </p:scale>
        <p:origin x="-196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7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3569F4E-5D2C-4A0B-B846-D9A6FA883D0A}" type="datetimeFigureOut">
              <a:rPr lang="zh-TW" altLang="en-US" smtClean="0"/>
              <a:t>2018/10/17</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D9F5CDB7-84BA-4977-B967-AE2FCEB3004E}" type="slidenum">
              <a:rPr lang="zh-TW" altLang="en-US" smtClean="0"/>
              <a:t>‹#›</a:t>
            </a:fld>
            <a:endParaRPr lang="zh-TW" altLang="en-US"/>
          </a:p>
        </p:txBody>
      </p:sp>
    </p:spTree>
    <p:extLst>
      <p:ext uri="{BB962C8B-B14F-4D97-AF65-F5344CB8AC3E}">
        <p14:creationId xmlns:p14="http://schemas.microsoft.com/office/powerpoint/2010/main" val="265955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3754129-8095-4BFA-B2D1-03A7FD9E7221}" type="datetimeFigureOut">
              <a:rPr lang="zh-TW" altLang="en-US" smtClean="0"/>
              <a:t>2018/10/17</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E1F01CD-E64F-4373-86DA-D8D77644E973}" type="slidenum">
              <a:rPr lang="zh-TW" altLang="en-US" smtClean="0"/>
              <a:t>‹#›</a:t>
            </a:fld>
            <a:endParaRPr lang="zh-TW" altLang="en-US"/>
          </a:p>
        </p:txBody>
      </p:sp>
    </p:spTree>
    <p:extLst>
      <p:ext uri="{BB962C8B-B14F-4D97-AF65-F5344CB8AC3E}">
        <p14:creationId xmlns:p14="http://schemas.microsoft.com/office/powerpoint/2010/main" val="295175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dirty="0" smtClean="0">
              <a:ea typeface="標楷體" pitchFamily="65" charset="-120"/>
              <a:cs typeface="Arial" pitchFamily="34" charset="0"/>
            </a:endParaRPr>
          </a:p>
        </p:txBody>
      </p:sp>
      <p:sp>
        <p:nvSpPr>
          <p:cNvPr id="60420" name="投影片編號版面配置區 3"/>
          <p:cNvSpPr>
            <a:spLocks noGrp="1"/>
          </p:cNvSpPr>
          <p:nvPr>
            <p:ph type="sldNum" sz="quarter" idx="5"/>
          </p:nvPr>
        </p:nvSpPr>
        <p:spPr bwMode="auto">
          <a:noFill/>
          <a:ln>
            <a:miter lim="800000"/>
            <a:headEnd/>
            <a:tailEnd/>
          </a:ln>
        </p:spPr>
        <p:txBody>
          <a:bodyPr/>
          <a:lstStyle/>
          <a:p>
            <a:fld id="{D02AD1FD-0109-44A9-A98A-CEE1B33B936F}" type="slidenum">
              <a:rPr lang="zh-TW" altLang="en-US" smtClean="0"/>
              <a:pPr/>
              <a:t>1</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fld id="{661482D4-5F0F-4DB1-8502-68A8034A08C4}" type="datetime1">
              <a:rPr lang="zh-TW" altLang="en-US" smtClean="0"/>
              <a:t>2018/10/17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7C7B36CC-5D22-49B3-AEC7-5DFAB603A986}" type="datetime1">
              <a:rPr lang="zh-TW" altLang="en-US" smtClean="0"/>
              <a:t>2018/10/17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fld id="{6850130C-AEC3-448D-83E5-78F13C796B85}" type="datetime1">
              <a:rPr lang="zh-TW" altLang="en-US" smtClean="0"/>
              <a:t>2018/10/17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圖片 6" descr="heartlogo-01.png"/>
          <p:cNvPicPr>
            <a:picLocks noChangeAspect="1"/>
          </p:cNvPicPr>
          <p:nvPr/>
        </p:nvPicPr>
        <p:blipFill>
          <a:blip r:embed="rId2" cstate="print"/>
          <a:srcRect/>
          <a:stretch>
            <a:fillRect/>
          </a:stretch>
        </p:blipFill>
        <p:spPr bwMode="auto">
          <a:xfrm>
            <a:off x="388938" y="44450"/>
            <a:ext cx="1962150" cy="1223963"/>
          </a:xfrm>
          <a:prstGeom prst="rect">
            <a:avLst/>
          </a:prstGeom>
          <a:noFill/>
          <a:ln w="9525">
            <a:noFill/>
            <a:miter lim="800000"/>
            <a:headEnd/>
            <a:tailEnd/>
          </a:ln>
        </p:spPr>
      </p:pic>
      <p:cxnSp>
        <p:nvCxnSpPr>
          <p:cNvPr id="5" name="直線接點 4"/>
          <p:cNvCxnSpPr/>
          <p:nvPr/>
        </p:nvCxnSpPr>
        <p:spPr>
          <a:xfrm>
            <a:off x="1835150" y="1196975"/>
            <a:ext cx="6985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2555776" y="44624"/>
            <a:ext cx="6131024" cy="1143000"/>
          </a:xfrm>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3"/>
          <p:cNvSpPr>
            <a:spLocks noGrp="1"/>
          </p:cNvSpPr>
          <p:nvPr>
            <p:ph type="dt" sz="half" idx="10"/>
          </p:nvPr>
        </p:nvSpPr>
        <p:spPr/>
        <p:txBody>
          <a:bodyPr/>
          <a:lstStyle>
            <a:lvl1pPr>
              <a:defRPr/>
            </a:lvl1pPr>
          </a:lstStyle>
          <a:p>
            <a:fld id="{A3EAB768-6ADD-47AF-930A-DF053FAE9EE3}" type="datetime1">
              <a:rPr lang="zh-TW" altLang="en-US" smtClean="0"/>
              <a:t>2018/10/17</a:t>
            </a:fld>
            <a:endParaRPr lang="zh-TW" altLang="en-US"/>
          </a:p>
        </p:txBody>
      </p:sp>
      <p:sp>
        <p:nvSpPr>
          <p:cNvPr id="7" name="頁尾版面配置區 4"/>
          <p:cNvSpPr>
            <a:spLocks noGrp="1"/>
          </p:cNvSpPr>
          <p:nvPr>
            <p:ph type="ftr" sz="quarter" idx="11"/>
          </p:nvPr>
        </p:nvSpPr>
        <p:spPr/>
        <p:txBody>
          <a:bodyPr/>
          <a:lstStyle>
            <a:lvl1pPr>
              <a:defRPr/>
            </a:lvl1pPr>
          </a:lstStyle>
          <a:p>
            <a:endParaRPr lang="zh-TW" altLang="en-US"/>
          </a:p>
        </p:txBody>
      </p:sp>
      <p:sp>
        <p:nvSpPr>
          <p:cNvPr id="8"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fld id="{F888C380-0FA6-4377-8A68-8E155D34257D}" type="datetime1">
              <a:rPr lang="zh-TW" altLang="en-US" smtClean="0"/>
              <a:t>2018/10/17</a:t>
            </a:fld>
            <a:endParaRPr lang="zh-TW" altLang="en-US"/>
          </a:p>
        </p:txBody>
      </p:sp>
      <p:sp>
        <p:nvSpPr>
          <p:cNvPr id="5" name="頁尾版面配置區 4"/>
          <p:cNvSpPr>
            <a:spLocks noGrp="1"/>
          </p:cNvSpPr>
          <p:nvPr>
            <p:ph type="ftr" sz="quarter" idx="11"/>
          </p:nvPr>
        </p:nvSpPr>
        <p:spPr/>
        <p:txBody>
          <a:bodyPr/>
          <a:lstStyle>
            <a:lvl1pPr>
              <a:defRPr/>
            </a:lvl1pPr>
          </a:lstStyle>
          <a:p>
            <a:endParaRPr lang="zh-TW" altLang="en-US"/>
          </a:p>
        </p:txBody>
      </p:sp>
      <p:sp>
        <p:nvSpPr>
          <p:cNvPr id="6"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fld id="{03BFDEB6-2A32-4BEC-85A5-9A43122B18ED}" type="datetime1">
              <a:rPr lang="zh-TW" altLang="en-US" smtClean="0"/>
              <a:t>2018/10/17</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9D0E4770-9CA0-4EC2-8237-1F68960DAED5}" type="datetime1">
              <a:rPr lang="zh-TW" altLang="en-US" smtClean="0"/>
              <a:t>2018/10/17</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fld id="{5D44E9D1-E45E-402D-8DC4-0EF3B58E84B3}" type="datetime1">
              <a:rPr lang="zh-TW" altLang="en-US" smtClean="0"/>
              <a:t>2018/10/17</a:t>
            </a:fld>
            <a:endParaRPr lang="zh-TW" altLang="en-US"/>
          </a:p>
        </p:txBody>
      </p:sp>
      <p:sp>
        <p:nvSpPr>
          <p:cNvPr id="4" name="頁尾版面配置區 4"/>
          <p:cNvSpPr>
            <a:spLocks noGrp="1"/>
          </p:cNvSpPr>
          <p:nvPr>
            <p:ph type="ftr" sz="quarter" idx="11"/>
          </p:nvPr>
        </p:nvSpPr>
        <p:spPr/>
        <p:txBody>
          <a:bodyPr/>
          <a:lstStyle>
            <a:lvl1pPr>
              <a:defRPr/>
            </a:lvl1pPr>
          </a:lstStyle>
          <a:p>
            <a:endParaRPr lang="zh-TW" altLang="en-US"/>
          </a:p>
        </p:txBody>
      </p:sp>
      <p:sp>
        <p:nvSpPr>
          <p:cNvPr id="5"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fld id="{007FE0F6-88F2-4779-8AEB-DEECC9724126}" type="datetime1">
              <a:rPr lang="zh-TW" altLang="en-US" smtClean="0"/>
              <a:t>2018/10/17</a:t>
            </a:fld>
            <a:endParaRPr lang="zh-TW" altLang="en-US"/>
          </a:p>
        </p:txBody>
      </p:sp>
      <p:sp>
        <p:nvSpPr>
          <p:cNvPr id="3" name="頁尾版面配置區 4"/>
          <p:cNvSpPr>
            <a:spLocks noGrp="1"/>
          </p:cNvSpPr>
          <p:nvPr>
            <p:ph type="ftr" sz="quarter" idx="11"/>
          </p:nvPr>
        </p:nvSpPr>
        <p:spPr/>
        <p:txBody>
          <a:bodyPr/>
          <a:lstStyle>
            <a:lvl1pPr>
              <a:defRPr/>
            </a:lvl1pPr>
          </a:lstStyle>
          <a:p>
            <a:endParaRPr lang="zh-TW" altLang="en-US"/>
          </a:p>
        </p:txBody>
      </p:sp>
      <p:sp>
        <p:nvSpPr>
          <p:cNvPr id="4"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14940752-EBA1-43AF-B5F5-425A9AD5D065}" type="datetime1">
              <a:rPr lang="zh-TW" altLang="en-US" smtClean="0"/>
              <a:t>2018/10/17</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fld id="{30165B68-FE11-4129-AADB-12A6D28F566F}" type="datetime1">
              <a:rPr lang="zh-TW" altLang="en-US" smtClean="0"/>
              <a:t>2018/10/17</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8D6AA494-D9BD-46B4-86C2-4B915442931F}" type="slidenum">
              <a:rPr lang="zh-TW" altLang="en-US" smtClean="0"/>
              <a:t>‹#›</a:t>
            </a:fld>
            <a:endParaRPr lang="zh-TW" alt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fld id="{71BFF078-F11E-46F5-9ED9-1A07C51DFE8F}" type="datetime1">
              <a:rPr lang="zh-TW" altLang="en-US" smtClean="0"/>
              <a:t>2018/10/17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fld id="{8D6AA494-D9BD-46B4-86C2-4B915442931F}"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直角三角形 16"/>
          <p:cNvSpPr/>
          <p:nvPr/>
        </p:nvSpPr>
        <p:spPr>
          <a:xfrm rot="5400000">
            <a:off x="3613943" y="-3613943"/>
            <a:ext cx="1916113" cy="9144000"/>
          </a:xfrm>
          <a:prstGeom prst="rtTriangle">
            <a:avLst/>
          </a:prstGeom>
          <a:solidFill>
            <a:srgbClr val="CEE9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dirty="0">
              <a:solidFill>
                <a:srgbClr val="BFE2E3"/>
              </a:solidFill>
            </a:endParaRPr>
          </a:p>
        </p:txBody>
      </p:sp>
      <p:sp>
        <p:nvSpPr>
          <p:cNvPr id="2" name="標題 1"/>
          <p:cNvSpPr>
            <a:spLocks noGrp="1"/>
          </p:cNvSpPr>
          <p:nvPr>
            <p:ph type="ctrTitle"/>
          </p:nvPr>
        </p:nvSpPr>
        <p:spPr>
          <a:xfrm>
            <a:off x="250825" y="1772816"/>
            <a:ext cx="8893175" cy="1727200"/>
          </a:xfrm>
        </p:spPr>
        <p:txBody>
          <a:bodyPr rtlCol="0">
            <a:normAutofit/>
          </a:bodyPr>
          <a:lstStyle/>
          <a:p>
            <a:pPr fontAlgn="auto">
              <a:spcAft>
                <a:spcPts val="0"/>
              </a:spcAft>
              <a:defRPr/>
            </a:pPr>
            <a:r>
              <a:rPr lang="en-US" altLang="zh-TW" sz="4800" b="1" dirty="0" smtClean="0">
                <a:solidFill>
                  <a:srgbClr val="003399"/>
                </a:solidFill>
                <a:latin typeface="+mn-lt"/>
                <a:ea typeface="微軟正黑體" pitchFamily="34" charset="-120"/>
              </a:rPr>
              <a:t/>
            </a:r>
            <a:br>
              <a:rPr lang="en-US" altLang="zh-TW" sz="4800" b="1" dirty="0" smtClean="0">
                <a:solidFill>
                  <a:srgbClr val="003399"/>
                </a:solidFill>
                <a:latin typeface="+mn-lt"/>
                <a:ea typeface="微軟正黑體" pitchFamily="34" charset="-120"/>
              </a:rPr>
            </a:br>
            <a:r>
              <a:rPr lang="en-US" altLang="zh-TW" sz="4800" b="1" dirty="0" smtClean="0">
                <a:solidFill>
                  <a:srgbClr val="002060"/>
                </a:solidFill>
                <a:latin typeface="+mn-lt"/>
                <a:ea typeface="標楷體" pitchFamily="65" charset="-120"/>
              </a:rPr>
              <a:t>Tw-DRGs</a:t>
            </a:r>
            <a:r>
              <a:rPr lang="zh-TW" altLang="en-US" sz="4800" b="1" dirty="0" smtClean="0">
                <a:solidFill>
                  <a:srgbClr val="002060"/>
                </a:solidFill>
                <a:latin typeface="+mn-lt"/>
                <a:ea typeface="標楷體" pitchFamily="65" charset="-120"/>
              </a:rPr>
              <a:t> 虛擬碼彙整說明</a:t>
            </a:r>
            <a:endParaRPr lang="zh-TW" altLang="en-US" sz="4800" b="1" dirty="0">
              <a:solidFill>
                <a:srgbClr val="003399"/>
              </a:solidFill>
              <a:latin typeface="+mn-lt"/>
              <a:ea typeface="標楷體" pitchFamily="65" charset="-120"/>
            </a:endParaRPr>
          </a:p>
        </p:txBody>
      </p:sp>
      <p:pic>
        <p:nvPicPr>
          <p:cNvPr id="1029" name="圖片 6" descr="heartlogo-01.png"/>
          <p:cNvPicPr>
            <a:picLocks noChangeAspect="1"/>
          </p:cNvPicPr>
          <p:nvPr/>
        </p:nvPicPr>
        <p:blipFill>
          <a:blip r:embed="rId4" cstate="print"/>
          <a:srcRect/>
          <a:stretch>
            <a:fillRect/>
          </a:stretch>
        </p:blipFill>
        <p:spPr bwMode="auto">
          <a:xfrm>
            <a:off x="4860032" y="-27384"/>
            <a:ext cx="3901628" cy="2168267"/>
          </a:xfrm>
          <a:prstGeom prst="rect">
            <a:avLst/>
          </a:prstGeom>
          <a:noFill/>
          <a:ln w="9525">
            <a:noFill/>
            <a:miter lim="800000"/>
            <a:headEnd/>
            <a:tailEnd/>
          </a:ln>
        </p:spPr>
      </p:pic>
      <p:sp>
        <p:nvSpPr>
          <p:cNvPr id="1030" name="投影片編號版面配置區 8"/>
          <p:cNvSpPr>
            <a:spLocks noGrp="1"/>
          </p:cNvSpPr>
          <p:nvPr>
            <p:ph type="sldNum" sz="quarter" idx="12"/>
          </p:nvPr>
        </p:nvSpPr>
        <p:spPr bwMode="auto">
          <a:noFill/>
          <a:ln>
            <a:miter lim="800000"/>
            <a:headEnd/>
            <a:tailEnd/>
          </a:ln>
        </p:spPr>
        <p:txBody>
          <a:bodyPr/>
          <a:lstStyle/>
          <a:p>
            <a:fld id="{B9CA5D92-DD78-41A4-B56F-B70ECE382660}" type="slidenum">
              <a:rPr lang="zh-TW" altLang="en-US" smtClean="0"/>
              <a:pPr/>
              <a:t>1</a:t>
            </a:fld>
            <a:endParaRPr lang="zh-TW" altLang="en-US" dirty="0" smtClean="0"/>
          </a:p>
        </p:txBody>
      </p:sp>
      <p:sp>
        <p:nvSpPr>
          <p:cNvPr id="8" name="文字方塊 7"/>
          <p:cNvSpPr txBox="1"/>
          <p:nvPr/>
        </p:nvSpPr>
        <p:spPr>
          <a:xfrm>
            <a:off x="1511300" y="4221088"/>
            <a:ext cx="6121400" cy="1569660"/>
          </a:xfrm>
          <a:prstGeom prst="rect">
            <a:avLst/>
          </a:prstGeom>
          <a:noFill/>
        </p:spPr>
        <p:txBody>
          <a:bodyPr>
            <a:spAutoFit/>
          </a:bodyPr>
          <a:lstStyle/>
          <a:p>
            <a:pPr algn="ctr" fontAlgn="auto">
              <a:spcBef>
                <a:spcPts val="0"/>
              </a:spcBef>
              <a:spcAft>
                <a:spcPts val="0"/>
              </a:spcAft>
              <a:defRPr/>
            </a:pPr>
            <a:r>
              <a:rPr kumimoji="0" lang="zh-TW" altLang="en-US" sz="3200" dirty="0" smtClean="0">
                <a:cs typeface="Times New Roman" panose="02020603050405020304" pitchFamily="18" charset="0"/>
              </a:rPr>
              <a:t>中央健康保險署</a:t>
            </a:r>
            <a:endParaRPr kumimoji="0" lang="en-US" altLang="zh-TW" sz="3200" dirty="0" smtClean="0">
              <a:cs typeface="Times New Roman" panose="02020603050405020304" pitchFamily="18" charset="0"/>
            </a:endParaRPr>
          </a:p>
          <a:p>
            <a:pPr algn="ctr" fontAlgn="auto">
              <a:spcBef>
                <a:spcPts val="0"/>
              </a:spcBef>
              <a:spcAft>
                <a:spcPts val="0"/>
              </a:spcAft>
              <a:defRPr/>
            </a:pPr>
            <a:r>
              <a:rPr lang="zh-TW" altLang="en-US" sz="3200" dirty="0">
                <a:cs typeface="Times New Roman" panose="02020603050405020304" pitchFamily="18" charset="0"/>
              </a:rPr>
              <a:t>醫務管理組</a:t>
            </a:r>
            <a:endParaRPr kumimoji="0" lang="en-US" altLang="zh-TW" sz="3200" dirty="0" smtClean="0">
              <a:cs typeface="Times New Roman" panose="02020603050405020304" pitchFamily="18" charset="0"/>
            </a:endParaRPr>
          </a:p>
          <a:p>
            <a:pPr algn="ctr" fontAlgn="auto">
              <a:spcBef>
                <a:spcPts val="0"/>
              </a:spcBef>
              <a:spcAft>
                <a:spcPts val="0"/>
              </a:spcAft>
              <a:defRPr/>
            </a:pPr>
            <a:r>
              <a:rPr kumimoji="0" lang="en-US" altLang="zh-TW" sz="3200" dirty="0" smtClean="0">
                <a:cs typeface="Times New Roman" panose="02020603050405020304" pitchFamily="18" charset="0"/>
              </a:rPr>
              <a:t>107</a:t>
            </a:r>
            <a:r>
              <a:rPr kumimoji="0" lang="zh-TW" altLang="en-US" sz="3200" dirty="0" smtClean="0">
                <a:cs typeface="Times New Roman" panose="02020603050405020304" pitchFamily="18" charset="0"/>
              </a:rPr>
              <a:t>年</a:t>
            </a:r>
            <a:r>
              <a:rPr kumimoji="0" lang="en-US" altLang="zh-TW" sz="3200" dirty="0" smtClean="0">
                <a:cs typeface="Times New Roman" panose="02020603050405020304" pitchFamily="18" charset="0"/>
              </a:rPr>
              <a:t>10</a:t>
            </a:r>
            <a:r>
              <a:rPr kumimoji="0" lang="zh-TW" altLang="en-US" sz="3200" dirty="0" smtClean="0">
                <a:cs typeface="Times New Roman" panose="02020603050405020304" pitchFamily="18" charset="0"/>
              </a:rPr>
              <a:t>月</a:t>
            </a:r>
            <a:endParaRPr kumimoji="0" lang="zh-TW" altLang="en-US" sz="3200" dirty="0">
              <a:cs typeface="Times New Roman" panose="02020603050405020304" pitchFamily="18"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808336421"/>
              </p:ext>
            </p:extLst>
          </p:nvPr>
        </p:nvGraphicFramePr>
        <p:xfrm>
          <a:off x="107504" y="5373216"/>
          <a:ext cx="1296987" cy="1282700"/>
        </p:xfrm>
        <a:graphic>
          <a:graphicData uri="http://schemas.openxmlformats.org/presentationml/2006/ole">
            <mc:AlternateContent xmlns:mc="http://schemas.openxmlformats.org/markup-compatibility/2006">
              <mc:Choice xmlns:v="urn:schemas-microsoft-com:vml" Requires="v">
                <p:oleObj spid="_x0000_s1249" r:id="rId5" imgW="9142857" imgH="9057143" progId="">
                  <p:embed/>
                </p:oleObj>
              </mc:Choice>
              <mc:Fallback>
                <p:oleObj r:id="rId5" imgW="9142857" imgH="905714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373216"/>
                        <a:ext cx="1296987"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74753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t>冠狀動脈血管支架</a:t>
            </a:r>
            <a:r>
              <a:rPr lang="en-US" altLang="zh-TW" sz="4000" b="1" dirty="0" smtClean="0"/>
              <a:t/>
            </a:r>
            <a:br>
              <a:rPr lang="en-US" altLang="zh-TW" sz="4000" b="1" dirty="0" smtClean="0"/>
            </a:br>
            <a:r>
              <a:rPr lang="zh-TW" altLang="en-US" sz="4000" b="1" dirty="0" smtClean="0"/>
              <a:t>使用</a:t>
            </a:r>
            <a:r>
              <a:rPr lang="zh-TW" altLang="en-US" sz="4000" b="1" dirty="0"/>
              <a:t>規範及給付</a:t>
            </a:r>
            <a:r>
              <a:rPr lang="zh-TW" altLang="en-US" sz="4000" b="1" dirty="0" smtClean="0"/>
              <a:t>規定</a:t>
            </a:r>
            <a:r>
              <a:rPr lang="en-US" altLang="zh-TW" sz="4000" b="1" dirty="0" smtClean="0"/>
              <a:t>-1</a:t>
            </a:r>
            <a:endParaRPr lang="zh-TW" altLang="en-US" sz="4000" b="1" dirty="0"/>
          </a:p>
        </p:txBody>
      </p:sp>
      <p:sp>
        <p:nvSpPr>
          <p:cNvPr id="3" name="內容版面配置區 2"/>
          <p:cNvSpPr>
            <a:spLocks noGrp="1"/>
          </p:cNvSpPr>
          <p:nvPr>
            <p:ph idx="1"/>
          </p:nvPr>
        </p:nvSpPr>
        <p:spPr>
          <a:xfrm>
            <a:off x="179512" y="1167276"/>
            <a:ext cx="8856984" cy="5112568"/>
          </a:xfrm>
        </p:spPr>
        <p:txBody>
          <a:bodyPr/>
          <a:lstStyle/>
          <a:p>
            <a:r>
              <a:rPr lang="zh-TW" altLang="en-US" sz="2000" dirty="0" smtClean="0"/>
              <a:t>適應症</a:t>
            </a:r>
            <a:r>
              <a:rPr lang="zh-TW" altLang="en-US" sz="2000" dirty="0"/>
              <a:t>範圍</a:t>
            </a:r>
            <a:r>
              <a:rPr lang="zh-TW" altLang="en-US" sz="2000" dirty="0" smtClean="0"/>
              <a:t>：</a:t>
            </a:r>
            <a:endParaRPr lang="en-US" altLang="zh-TW" sz="2000" dirty="0" smtClean="0"/>
          </a:p>
          <a:p>
            <a:pPr lvl="1"/>
            <a:r>
              <a:rPr lang="zh-TW" altLang="en-US" sz="1800" dirty="0" smtClean="0"/>
              <a:t>於</a:t>
            </a:r>
            <a:r>
              <a:rPr lang="zh-TW" altLang="en-US" sz="1800" dirty="0"/>
              <a:t>執行心導管氣球擴張術時</a:t>
            </a:r>
            <a:r>
              <a:rPr lang="en-US" altLang="zh-TW" sz="1800" dirty="0"/>
              <a:t>(</a:t>
            </a:r>
            <a:r>
              <a:rPr lang="zh-TW" altLang="en-US" sz="1800" dirty="0"/>
              <a:t>或術後二十四小時內</a:t>
            </a:r>
            <a:r>
              <a:rPr lang="en-US" altLang="zh-TW" sz="1800" dirty="0"/>
              <a:t>)</a:t>
            </a:r>
            <a:r>
              <a:rPr lang="zh-TW" altLang="en-US" sz="1800" dirty="0"/>
              <a:t>冠狀血管產生急性阻塞</a:t>
            </a:r>
            <a:r>
              <a:rPr lang="en-US" altLang="zh-TW" sz="1800" dirty="0"/>
              <a:t>(ACUTE CLOSURE)</a:t>
            </a:r>
            <a:r>
              <a:rPr lang="zh-TW" altLang="en-US" sz="1800" dirty="0"/>
              <a:t>或瀕臨急性阻塞狀況者</a:t>
            </a:r>
            <a:r>
              <a:rPr lang="en-US" altLang="zh-TW" sz="1800" dirty="0"/>
              <a:t>(THREATENED CLOSURE</a:t>
            </a:r>
            <a:r>
              <a:rPr lang="en-US" altLang="zh-TW" sz="1800" dirty="0" smtClean="0"/>
              <a:t>)</a:t>
            </a:r>
            <a:r>
              <a:rPr lang="zh-TW" altLang="en-US" sz="1800" dirty="0" smtClean="0"/>
              <a:t> 。</a:t>
            </a:r>
            <a:endParaRPr lang="en-US" altLang="zh-TW" sz="1800" dirty="0" smtClean="0"/>
          </a:p>
          <a:p>
            <a:pPr lvl="1"/>
            <a:r>
              <a:rPr lang="zh-TW" altLang="en-US" sz="1800" dirty="0" smtClean="0"/>
              <a:t>原</a:t>
            </a:r>
            <a:r>
              <a:rPr lang="zh-TW" altLang="en-US" sz="1800" dirty="0"/>
              <a:t>發性病灶</a:t>
            </a:r>
            <a:r>
              <a:rPr lang="en-US" altLang="zh-TW" sz="1800" dirty="0"/>
              <a:t>(DE NOVO LESION)</a:t>
            </a:r>
            <a:r>
              <a:rPr lang="zh-TW" altLang="en-US" sz="1800" dirty="0"/>
              <a:t>血管內徑大於等於</a:t>
            </a:r>
            <a:r>
              <a:rPr lang="en-US" altLang="zh-TW" sz="1800" dirty="0"/>
              <a:t>2.5</a:t>
            </a:r>
            <a:r>
              <a:rPr lang="zh-TW" altLang="en-US" sz="1800" dirty="0"/>
              <a:t>毫米，且經一比一之氣球與血管內徑比之氣球正常建議壓力擴張後，殘餘狹窄經測量仍大於百分之四十以上或殘餘狹窄經測量</a:t>
            </a:r>
            <a:r>
              <a:rPr lang="en-US" altLang="zh-TW" sz="1800" dirty="0"/>
              <a:t>FFR≦0.8</a:t>
            </a:r>
            <a:r>
              <a:rPr lang="zh-TW" altLang="en-US" sz="1800" dirty="0"/>
              <a:t>者</a:t>
            </a:r>
            <a:r>
              <a:rPr lang="zh-TW" altLang="en-US" sz="1800" dirty="0" smtClean="0"/>
              <a:t>。</a:t>
            </a:r>
            <a:endParaRPr lang="en-US" altLang="zh-TW" sz="1800" dirty="0" smtClean="0"/>
          </a:p>
          <a:p>
            <a:pPr lvl="1"/>
            <a:r>
              <a:rPr lang="zh-TW" altLang="en-US" sz="1800" dirty="0" smtClean="0"/>
              <a:t>經</a:t>
            </a:r>
            <a:r>
              <a:rPr lang="zh-TW" altLang="en-US" sz="1800" dirty="0"/>
              <a:t>皮冠狀動脈擴張術後，原病灶再發狹窄大於百分之五十之病灶或再發狹窄經測量</a:t>
            </a:r>
            <a:r>
              <a:rPr lang="en-US" altLang="zh-TW" sz="1800" dirty="0"/>
              <a:t>FFR≦0.8</a:t>
            </a:r>
            <a:r>
              <a:rPr lang="zh-TW" altLang="en-US" sz="1800" dirty="0"/>
              <a:t>者</a:t>
            </a:r>
            <a:r>
              <a:rPr lang="zh-TW" altLang="en-US" sz="1800" dirty="0" smtClean="0"/>
              <a:t>。</a:t>
            </a:r>
            <a:endParaRPr lang="en-US" altLang="zh-TW" sz="1800" dirty="0" smtClean="0"/>
          </a:p>
          <a:p>
            <a:pPr lvl="1"/>
            <a:r>
              <a:rPr lang="zh-TW" altLang="en-US" sz="1800" dirty="0" smtClean="0"/>
              <a:t>冠狀動脈</a:t>
            </a:r>
            <a:r>
              <a:rPr lang="zh-TW" altLang="en-US" sz="1800" dirty="0"/>
              <a:t>繞道手術</a:t>
            </a:r>
            <a:r>
              <a:rPr lang="en-US" altLang="zh-TW" sz="1800" dirty="0"/>
              <a:t>(CABG)</a:t>
            </a:r>
            <a:r>
              <a:rPr lang="zh-TW" altLang="en-US" sz="1800" dirty="0"/>
              <a:t>後，繞道血管發生百分之七十以上之狹窄病灶</a:t>
            </a:r>
            <a:r>
              <a:rPr lang="zh-TW" altLang="en-US" sz="1800" dirty="0" smtClean="0"/>
              <a:t>。</a:t>
            </a:r>
            <a:endParaRPr lang="en-US" altLang="zh-TW" sz="1800" dirty="0" smtClean="0"/>
          </a:p>
          <a:p>
            <a:pPr lvl="1"/>
            <a:r>
              <a:rPr lang="zh-TW" altLang="en-US" sz="1800" dirty="0" smtClean="0"/>
              <a:t>特異</a:t>
            </a:r>
            <a:r>
              <a:rPr lang="zh-TW" altLang="en-US" sz="1800" dirty="0"/>
              <a:t>病灶</a:t>
            </a:r>
            <a:r>
              <a:rPr lang="en-US" altLang="zh-TW" sz="1800" dirty="0" smtClean="0"/>
              <a:t>:</a:t>
            </a:r>
            <a:endParaRPr lang="en-US" altLang="zh-TW" sz="1800" dirty="0"/>
          </a:p>
          <a:p>
            <a:pPr lvl="2"/>
            <a:r>
              <a:rPr lang="zh-TW" altLang="en-US" sz="1600" dirty="0" smtClean="0"/>
              <a:t>開口</a:t>
            </a:r>
            <a:r>
              <a:rPr lang="zh-TW" altLang="en-US" sz="1600" dirty="0"/>
              <a:t>處</a:t>
            </a:r>
            <a:r>
              <a:rPr lang="en-US" altLang="zh-TW" sz="1600" dirty="0"/>
              <a:t>(ostial)</a:t>
            </a:r>
            <a:r>
              <a:rPr lang="zh-TW" altLang="en-US" sz="1600" dirty="0" smtClean="0"/>
              <a:t>病灶</a:t>
            </a:r>
            <a:r>
              <a:rPr lang="zh-TW" altLang="en-US" sz="1200" baseline="30000" dirty="0" smtClean="0"/>
              <a:t>註</a:t>
            </a:r>
            <a:r>
              <a:rPr lang="zh-TW" altLang="en-US" sz="1600" dirty="0" smtClean="0"/>
              <a:t>及</a:t>
            </a:r>
            <a:r>
              <a:rPr lang="zh-TW" altLang="en-US" sz="1600" dirty="0"/>
              <a:t>左主幹幹身病灶且血管內徑大於等於</a:t>
            </a:r>
            <a:r>
              <a:rPr lang="en-US" altLang="zh-TW" sz="1600" dirty="0"/>
              <a:t>2.75</a:t>
            </a:r>
            <a:r>
              <a:rPr lang="zh-TW" altLang="en-US" sz="1600" dirty="0"/>
              <a:t>毫米，狹窄大於等於</a:t>
            </a:r>
            <a:r>
              <a:rPr lang="en-US" altLang="zh-TW" sz="1600" dirty="0"/>
              <a:t>70%</a:t>
            </a:r>
            <a:r>
              <a:rPr lang="zh-TW" altLang="en-US" sz="1600" dirty="0"/>
              <a:t>或狹窄</a:t>
            </a:r>
            <a:r>
              <a:rPr lang="en-US" altLang="zh-TW" sz="1600" dirty="0"/>
              <a:t>50-70</a:t>
            </a:r>
            <a:r>
              <a:rPr lang="zh-TW" altLang="en-US" sz="1600" dirty="0"/>
              <a:t>％且</a:t>
            </a:r>
            <a:r>
              <a:rPr lang="en-US" altLang="zh-TW" sz="1600" dirty="0"/>
              <a:t>FFR≦0.8</a:t>
            </a:r>
            <a:r>
              <a:rPr lang="zh-TW" altLang="en-US" sz="1600" dirty="0"/>
              <a:t>者</a:t>
            </a:r>
            <a:r>
              <a:rPr lang="zh-TW" altLang="en-US" sz="1600" dirty="0" smtClean="0"/>
              <a:t>。</a:t>
            </a:r>
            <a:endParaRPr lang="en-US" altLang="zh-TW" sz="1600" dirty="0"/>
          </a:p>
          <a:p>
            <a:pPr lvl="2"/>
            <a:r>
              <a:rPr lang="zh-TW" altLang="en-US" sz="1600" dirty="0" smtClean="0"/>
              <a:t>慢性</a:t>
            </a:r>
            <a:r>
              <a:rPr lang="zh-TW" altLang="en-US" sz="1600" dirty="0"/>
              <a:t>完全阻塞</a:t>
            </a:r>
            <a:r>
              <a:rPr lang="en-US" altLang="zh-TW" sz="1600" dirty="0"/>
              <a:t>(</a:t>
            </a:r>
            <a:r>
              <a:rPr lang="zh-TW" altLang="en-US" sz="1600" dirty="0"/>
              <a:t>二個月</a:t>
            </a:r>
            <a:r>
              <a:rPr lang="en-US" altLang="zh-TW" sz="1600" dirty="0"/>
              <a:t>(</a:t>
            </a:r>
            <a:r>
              <a:rPr lang="zh-TW" altLang="en-US" sz="1600" dirty="0"/>
              <a:t>含</a:t>
            </a:r>
            <a:r>
              <a:rPr lang="en-US" altLang="zh-TW" sz="1600" dirty="0"/>
              <a:t>)</a:t>
            </a:r>
            <a:r>
              <a:rPr lang="zh-TW" altLang="en-US" sz="1600" dirty="0"/>
              <a:t>以上</a:t>
            </a:r>
            <a:r>
              <a:rPr lang="en-US" altLang="zh-TW" sz="1600" dirty="0"/>
              <a:t>)</a:t>
            </a:r>
            <a:r>
              <a:rPr lang="zh-TW" altLang="en-US" sz="1600" dirty="0" smtClean="0"/>
              <a:t>。</a:t>
            </a:r>
            <a:endParaRPr lang="en-US" altLang="zh-TW" sz="1600" dirty="0"/>
          </a:p>
          <a:p>
            <a:pPr lvl="2"/>
            <a:r>
              <a:rPr lang="en-US" altLang="zh-TW" sz="1600" dirty="0" smtClean="0"/>
              <a:t>AMI </a:t>
            </a:r>
            <a:r>
              <a:rPr lang="en-US" altLang="zh-TW" sz="1600" dirty="0"/>
              <a:t>12</a:t>
            </a:r>
            <a:r>
              <a:rPr lang="zh-TW" altLang="en-US" sz="1600" dirty="0"/>
              <a:t>小時</a:t>
            </a:r>
            <a:r>
              <a:rPr lang="en-US" altLang="zh-TW" sz="1600" dirty="0"/>
              <a:t>(</a:t>
            </a:r>
            <a:r>
              <a:rPr lang="zh-TW" altLang="en-US" sz="1600" dirty="0"/>
              <a:t>含</a:t>
            </a:r>
            <a:r>
              <a:rPr lang="en-US" altLang="zh-TW" sz="1600" dirty="0"/>
              <a:t>)</a:t>
            </a:r>
            <a:r>
              <a:rPr lang="zh-TW" altLang="en-US" sz="1600" dirty="0"/>
              <a:t>以內</a:t>
            </a:r>
            <a:r>
              <a:rPr lang="zh-TW" altLang="en-US" sz="1600" dirty="0" smtClean="0"/>
              <a:t>。</a:t>
            </a:r>
            <a:endParaRPr lang="en-US" altLang="zh-TW" sz="1600" dirty="0"/>
          </a:p>
          <a:p>
            <a:pPr lvl="2"/>
            <a:r>
              <a:rPr lang="zh-TW" altLang="en-US" sz="1600" dirty="0" smtClean="0"/>
              <a:t>經</a:t>
            </a:r>
            <a:r>
              <a:rPr lang="zh-TW" altLang="en-US" sz="1600" dirty="0"/>
              <a:t>繞道手術後，繞道血管完全阻塞時，原冠狀動脈之介入性治療</a:t>
            </a:r>
            <a:r>
              <a:rPr lang="zh-TW" altLang="en-US" sz="1600" dirty="0" smtClean="0"/>
              <a:t>。心臟</a:t>
            </a:r>
            <a:r>
              <a:rPr lang="zh-TW" altLang="en-US" sz="1600" dirty="0"/>
              <a:t>移植術後，其植入之心臟冠狀動脈原發性病灶</a:t>
            </a:r>
            <a:r>
              <a:rPr lang="en-US" altLang="zh-TW" sz="1600" dirty="0"/>
              <a:t>(DE NOVO LESION)</a:t>
            </a:r>
            <a:r>
              <a:rPr lang="zh-TW" altLang="en-US" sz="1600" dirty="0"/>
              <a:t>血管內徑大於等於</a:t>
            </a:r>
            <a:r>
              <a:rPr lang="en-US" altLang="zh-TW" sz="1600" dirty="0"/>
              <a:t>2.5</a:t>
            </a:r>
            <a:r>
              <a:rPr lang="zh-TW" altLang="en-US" sz="1600" dirty="0"/>
              <a:t>毫米，且經一比一之氣球與血管內徑比之氣球正常建議壓力擴張後，殘餘狹窄經測量仍大於百分之三十以上者或殘餘狹窄經測量</a:t>
            </a:r>
            <a:r>
              <a:rPr lang="en-US" altLang="zh-TW" sz="1600" dirty="0"/>
              <a:t>FFR≦0.8</a:t>
            </a:r>
            <a:r>
              <a:rPr lang="zh-TW" altLang="en-US" sz="1600" dirty="0"/>
              <a:t>者</a:t>
            </a:r>
            <a:r>
              <a:rPr lang="zh-TW" altLang="en-US" sz="1600" dirty="0" smtClean="0"/>
              <a:t>。</a:t>
            </a:r>
            <a:endParaRPr lang="zh-TW" altLang="en-US" sz="1600" dirty="0"/>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10</a:t>
            </a:fld>
            <a:endParaRPr lang="zh-TW" altLang="en-US"/>
          </a:p>
        </p:txBody>
      </p:sp>
      <p:sp>
        <p:nvSpPr>
          <p:cNvPr id="5" name="文字方塊 4"/>
          <p:cNvSpPr txBox="1"/>
          <p:nvPr/>
        </p:nvSpPr>
        <p:spPr>
          <a:xfrm>
            <a:off x="318839" y="6519166"/>
            <a:ext cx="8064896" cy="307777"/>
          </a:xfrm>
          <a:prstGeom prst="rect">
            <a:avLst/>
          </a:prstGeom>
          <a:noFill/>
        </p:spPr>
        <p:txBody>
          <a:bodyPr wrap="square" rtlCol="0">
            <a:spAutoFit/>
          </a:bodyPr>
          <a:lstStyle/>
          <a:p>
            <a:r>
              <a:rPr lang="zh-TW" altLang="en-US" sz="1400" dirty="0" smtClean="0"/>
              <a:t>註：開口</a:t>
            </a:r>
            <a:r>
              <a:rPr lang="zh-TW" altLang="en-US" sz="1400" dirty="0"/>
              <a:t>處病灶</a:t>
            </a:r>
            <a:r>
              <a:rPr lang="en-US" altLang="zh-TW" sz="1400" dirty="0"/>
              <a:t>(Ostial lesions)</a:t>
            </a:r>
            <a:r>
              <a:rPr lang="zh-TW" altLang="en-US" sz="1400" dirty="0" smtClean="0"/>
              <a:t>指左主幹、左前降枝</a:t>
            </a:r>
            <a:r>
              <a:rPr lang="en-US" altLang="zh-TW" sz="1400" dirty="0" smtClean="0"/>
              <a:t>(LAD)</a:t>
            </a:r>
            <a:r>
              <a:rPr lang="zh-TW" altLang="en-US" sz="1400" dirty="0" smtClean="0"/>
              <a:t>，左迴旋枝</a:t>
            </a:r>
            <a:r>
              <a:rPr lang="en-US" altLang="zh-TW" sz="1400" dirty="0" smtClean="0"/>
              <a:t>(LCX)</a:t>
            </a:r>
            <a:r>
              <a:rPr lang="zh-TW" altLang="en-US" sz="1400" dirty="0" smtClean="0"/>
              <a:t>、右冠狀動脈</a:t>
            </a:r>
            <a:r>
              <a:rPr lang="en-US" altLang="zh-TW" sz="1400" dirty="0" smtClean="0"/>
              <a:t>(RCA)</a:t>
            </a:r>
            <a:r>
              <a:rPr lang="zh-TW" altLang="en-US" sz="1400" dirty="0" smtClean="0"/>
              <a:t>開口處。</a:t>
            </a:r>
            <a:endParaRPr lang="zh-TW" altLang="en-US" sz="1400" dirty="0"/>
          </a:p>
        </p:txBody>
      </p:sp>
    </p:spTree>
    <p:extLst>
      <p:ext uri="{BB962C8B-B14F-4D97-AF65-F5344CB8AC3E}">
        <p14:creationId xmlns:p14="http://schemas.microsoft.com/office/powerpoint/2010/main" val="16969197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t>冠狀動脈血管支架</a:t>
            </a:r>
            <a:r>
              <a:rPr lang="en-US" altLang="zh-TW" sz="4000" b="1" dirty="0" smtClean="0"/>
              <a:t/>
            </a:r>
            <a:br>
              <a:rPr lang="en-US" altLang="zh-TW" sz="4000" b="1" dirty="0" smtClean="0"/>
            </a:br>
            <a:r>
              <a:rPr lang="zh-TW" altLang="en-US" sz="4000" b="1" dirty="0" smtClean="0"/>
              <a:t>使用</a:t>
            </a:r>
            <a:r>
              <a:rPr lang="zh-TW" altLang="en-US" sz="4000" b="1" dirty="0"/>
              <a:t>規範及給付</a:t>
            </a:r>
            <a:r>
              <a:rPr lang="zh-TW" altLang="en-US" sz="4000" b="1" dirty="0" smtClean="0"/>
              <a:t>規定</a:t>
            </a:r>
            <a:r>
              <a:rPr lang="en-US" altLang="zh-TW" sz="4000" b="1" dirty="0" smtClean="0"/>
              <a:t>-2</a:t>
            </a:r>
            <a:endParaRPr lang="zh-TW" altLang="en-US" sz="4000" b="1" dirty="0"/>
          </a:p>
        </p:txBody>
      </p:sp>
      <p:sp>
        <p:nvSpPr>
          <p:cNvPr id="3" name="內容版面配置區 2"/>
          <p:cNvSpPr>
            <a:spLocks noGrp="1"/>
          </p:cNvSpPr>
          <p:nvPr>
            <p:ph idx="1"/>
          </p:nvPr>
        </p:nvSpPr>
        <p:spPr>
          <a:xfrm>
            <a:off x="467544" y="1268760"/>
            <a:ext cx="8424936" cy="5184576"/>
          </a:xfrm>
        </p:spPr>
        <p:txBody>
          <a:bodyPr/>
          <a:lstStyle/>
          <a:p>
            <a:r>
              <a:rPr lang="zh-TW" altLang="en-US" sz="2400" dirty="0" smtClean="0"/>
              <a:t>使用數量</a:t>
            </a:r>
            <a:r>
              <a:rPr lang="zh-TW" altLang="en-US" sz="2400" dirty="0"/>
              <a:t>：</a:t>
            </a:r>
            <a:r>
              <a:rPr lang="zh-TW" altLang="en-US" sz="2400" dirty="0" smtClean="0"/>
              <a:t>每一</a:t>
            </a:r>
            <a:r>
              <a:rPr lang="zh-TW" altLang="en-US" sz="2400" dirty="0"/>
              <a:t>病人每年給付四個血管支架為限</a:t>
            </a:r>
            <a:r>
              <a:rPr lang="en-US" altLang="zh-TW" sz="2400" dirty="0"/>
              <a:t>(</a:t>
            </a:r>
            <a:r>
              <a:rPr lang="zh-TW" altLang="en-US" sz="2400" dirty="0"/>
              <a:t>其時間以置放第一個支架之日為起算點</a:t>
            </a:r>
            <a:r>
              <a:rPr lang="en-US" altLang="zh-TW" sz="2400" dirty="0"/>
              <a:t>)</a:t>
            </a:r>
            <a:r>
              <a:rPr lang="zh-TW" altLang="en-US" sz="2400" dirty="0"/>
              <a:t>，但內膜剝離長度大於</a:t>
            </a:r>
            <a:r>
              <a:rPr lang="en-US" altLang="zh-TW" sz="2400" dirty="0"/>
              <a:t>50</a:t>
            </a:r>
            <a:r>
              <a:rPr lang="zh-TW" altLang="en-US" sz="2400" dirty="0"/>
              <a:t>毫米之情況除外。</a:t>
            </a:r>
          </a:p>
          <a:p>
            <a:r>
              <a:rPr lang="zh-TW" altLang="en-US" sz="2400" dirty="0" smtClean="0"/>
              <a:t>採</a:t>
            </a:r>
            <a:r>
              <a:rPr lang="zh-TW" altLang="en-US" sz="2400" dirty="0"/>
              <a:t>事後逐案審查。</a:t>
            </a:r>
          </a:p>
          <a:p>
            <a:r>
              <a:rPr lang="zh-TW" altLang="en-US" sz="2400" dirty="0" smtClean="0"/>
              <a:t>檢</a:t>
            </a:r>
            <a:r>
              <a:rPr lang="zh-TW" altLang="en-US" sz="2400" dirty="0"/>
              <a:t>附資料</a:t>
            </a:r>
            <a:r>
              <a:rPr lang="zh-TW" altLang="en-US" sz="2400" dirty="0" smtClean="0"/>
              <a:t>：</a:t>
            </a:r>
            <a:endParaRPr lang="en-US" altLang="zh-TW" sz="2400" dirty="0" smtClean="0"/>
          </a:p>
          <a:p>
            <a:pPr lvl="1"/>
            <a:r>
              <a:rPr lang="zh-TW" altLang="en-US" sz="2000" dirty="0" smtClean="0"/>
              <a:t>冠狀動脈</a:t>
            </a:r>
            <a:r>
              <a:rPr lang="zh-TW" altLang="en-US" sz="2000" dirty="0"/>
              <a:t>血管支架置入術過程完整之工作紀錄</a:t>
            </a:r>
            <a:r>
              <a:rPr lang="zh-TW" altLang="en-US" sz="2000" dirty="0" smtClean="0"/>
              <a:t>單、</a:t>
            </a:r>
            <a:r>
              <a:rPr lang="zh-TW" altLang="en-US" sz="2000" dirty="0"/>
              <a:t>冠狀動脈血管病灶及血管圖照片及相關數據資料</a:t>
            </a:r>
            <a:r>
              <a:rPr lang="zh-TW" altLang="en-US" sz="2000" dirty="0" smtClean="0"/>
              <a:t>。</a:t>
            </a:r>
            <a:endParaRPr lang="en-US" altLang="zh-TW" sz="2000" dirty="0" smtClean="0"/>
          </a:p>
          <a:p>
            <a:pPr lvl="1"/>
            <a:r>
              <a:rPr lang="zh-TW" altLang="en-US" sz="2000" dirty="0" smtClean="0"/>
              <a:t>本</a:t>
            </a:r>
            <a:r>
              <a:rPr lang="zh-TW" altLang="en-US" sz="2000" dirty="0"/>
              <a:t>次冠狀動脈血管支架置入術前，經皮冠狀動脈擴張術前病灶之清晰影像照片</a:t>
            </a:r>
            <a:r>
              <a:rPr lang="zh-TW" altLang="en-US" sz="2000" dirty="0" smtClean="0"/>
              <a:t>。</a:t>
            </a:r>
            <a:endParaRPr lang="en-US" altLang="zh-TW" sz="2000" dirty="0"/>
          </a:p>
          <a:p>
            <a:pPr lvl="1"/>
            <a:r>
              <a:rPr lang="zh-TW" altLang="en-US" sz="2000" dirty="0" smtClean="0"/>
              <a:t>本</a:t>
            </a:r>
            <a:r>
              <a:rPr lang="zh-TW" altLang="en-US" sz="2000" dirty="0"/>
              <a:t>次冠狀動脈擴張術中使用一比一之氣球與血管比值之氣球擴張後之病灶影像照片</a:t>
            </a:r>
            <a:r>
              <a:rPr lang="zh-TW" altLang="en-US" sz="2000" dirty="0" smtClean="0"/>
              <a:t>。</a:t>
            </a:r>
            <a:endParaRPr lang="en-US" altLang="zh-TW" sz="2000" dirty="0"/>
          </a:p>
          <a:p>
            <a:pPr lvl="1"/>
            <a:r>
              <a:rPr lang="zh-TW" altLang="en-US" sz="2000" dirty="0" smtClean="0"/>
              <a:t>以</a:t>
            </a:r>
            <a:r>
              <a:rPr lang="zh-TW" altLang="en-US" sz="2000" dirty="0"/>
              <a:t>第三項適應症置放支架之病例，須檢附第一次經皮冠狀動脈擴張術之完整工作紀錄單及冠狀動脈血管擴張術之術前及術後冠狀血管病灶影像照片</a:t>
            </a:r>
            <a:r>
              <a:rPr lang="zh-TW" altLang="en-US" sz="2000" dirty="0" smtClean="0"/>
              <a:t>。</a:t>
            </a:r>
            <a:endParaRPr lang="en-US" altLang="zh-TW" sz="2000" dirty="0"/>
          </a:p>
          <a:p>
            <a:pPr lvl="1"/>
            <a:r>
              <a:rPr lang="zh-TW" altLang="en-US" sz="2000" dirty="0" smtClean="0"/>
              <a:t>病灶</a:t>
            </a:r>
            <a:r>
              <a:rPr lang="zh-TW" altLang="en-US" sz="2000" dirty="0"/>
              <a:t>經測量</a:t>
            </a:r>
            <a:r>
              <a:rPr lang="en-US" altLang="zh-TW" sz="2000" dirty="0"/>
              <a:t>FFR</a:t>
            </a:r>
            <a:r>
              <a:rPr lang="zh-TW" altLang="en-US" sz="2000" dirty="0"/>
              <a:t>者，須檢附</a:t>
            </a:r>
            <a:r>
              <a:rPr lang="en-US" altLang="zh-TW" sz="2000" dirty="0"/>
              <a:t>FFR</a:t>
            </a:r>
            <a:r>
              <a:rPr lang="zh-TW" altLang="en-US" sz="2000" dirty="0"/>
              <a:t>工作紀錄單及相關數據報告。</a:t>
            </a:r>
            <a:endParaRPr lang="zh-TW" altLang="en-US" sz="2400" dirty="0"/>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11</a:t>
            </a:fld>
            <a:endParaRPr lang="zh-TW" altLang="en-US"/>
          </a:p>
        </p:txBody>
      </p:sp>
    </p:spTree>
    <p:extLst>
      <p:ext uri="{BB962C8B-B14F-4D97-AF65-F5344CB8AC3E}">
        <p14:creationId xmlns:p14="http://schemas.microsoft.com/office/powerpoint/2010/main" val="22231668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9752" y="44624"/>
            <a:ext cx="6003099" cy="1143000"/>
          </a:xfrm>
        </p:spPr>
        <p:txBody>
          <a:bodyPr/>
          <a:lstStyle/>
          <a:p>
            <a:r>
              <a:rPr lang="zh-TW" altLang="en-US" sz="3600" b="1" dirty="0" smtClean="0">
                <a:effectLst>
                  <a:outerShdw blurRad="38100" dist="38100" dir="2700000" algn="tl">
                    <a:srgbClr val="000000">
                      <a:alpha val="43137"/>
                    </a:srgbClr>
                  </a:outerShdw>
                </a:effectLst>
              </a:rPr>
              <a:t>不符</a:t>
            </a:r>
            <a:r>
              <a:rPr lang="zh-TW" altLang="en-US" sz="3600" b="1" dirty="0">
                <a:effectLst>
                  <a:outerShdw blurRad="38100" dist="38100" dir="2700000" algn="tl">
                    <a:srgbClr val="000000">
                      <a:alpha val="43137"/>
                    </a:srgbClr>
                  </a:outerShdw>
                </a:effectLst>
              </a:rPr>
              <a:t>適應症之</a:t>
            </a:r>
            <a:r>
              <a:rPr lang="zh-TW" altLang="en-US" sz="3600" b="1" dirty="0" smtClean="0">
                <a:effectLst>
                  <a:outerShdw blurRad="38100" dist="38100" dir="2700000" algn="tl">
                    <a:srgbClr val="000000">
                      <a:alpha val="43137"/>
                    </a:srgbClr>
                  </a:outerShdw>
                </a:effectLst>
              </a:rPr>
              <a:t>冠狀動脈</a:t>
            </a:r>
            <a:r>
              <a:rPr lang="en-US" altLang="zh-TW" sz="3600" b="1" dirty="0" smtClean="0">
                <a:effectLst>
                  <a:outerShdw blurRad="38100" dist="38100" dir="2700000" algn="tl">
                    <a:srgbClr val="000000">
                      <a:alpha val="43137"/>
                    </a:srgbClr>
                  </a:outerShdw>
                </a:effectLst>
              </a:rPr>
              <a:t/>
            </a:r>
            <a:br>
              <a:rPr lang="en-US" altLang="zh-TW" sz="3600" b="1" dirty="0" smtClean="0">
                <a:effectLst>
                  <a:outerShdw blurRad="38100" dist="38100" dir="2700000" algn="tl">
                    <a:srgbClr val="000000">
                      <a:alpha val="43137"/>
                    </a:srgbClr>
                  </a:outerShdw>
                </a:effectLst>
              </a:rPr>
            </a:br>
            <a:r>
              <a:rPr lang="zh-TW" altLang="en-US" sz="3600" b="1" dirty="0" smtClean="0">
                <a:effectLst>
                  <a:outerShdw blurRad="38100" dist="38100" dir="2700000" algn="tl">
                    <a:srgbClr val="000000">
                      <a:alpha val="43137"/>
                    </a:srgbClr>
                  </a:outerShdw>
                </a:effectLst>
              </a:rPr>
              <a:t>血管支架置入</a:t>
            </a:r>
            <a:r>
              <a:rPr lang="en-US" altLang="zh-TW" sz="3600" b="1" dirty="0" smtClean="0">
                <a:effectLst>
                  <a:outerShdw blurRad="38100" dist="38100" dir="2700000" algn="tl">
                    <a:srgbClr val="000000">
                      <a:alpha val="43137"/>
                    </a:srgbClr>
                  </a:outerShdw>
                </a:effectLst>
              </a:rPr>
              <a:t>-1</a:t>
            </a:r>
            <a:endParaRPr lang="zh-TW" altLang="en-US" sz="36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12</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205063910"/>
              </p:ext>
            </p:extLst>
          </p:nvPr>
        </p:nvGraphicFramePr>
        <p:xfrm>
          <a:off x="467544" y="1196752"/>
          <a:ext cx="8208912" cy="1773555"/>
        </p:xfrm>
        <a:graphic>
          <a:graphicData uri="http://schemas.openxmlformats.org/drawingml/2006/table">
            <a:tbl>
              <a:tblPr>
                <a:tableStyleId>{5940675A-B579-460E-94D1-54222C63F5DA}</a:tableStyleId>
              </a:tblPr>
              <a:tblGrid>
                <a:gridCol w="507618"/>
                <a:gridCol w="565632"/>
                <a:gridCol w="6134929"/>
                <a:gridCol w="1000733"/>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a:effectLst/>
                        </a:rPr>
                        <a:t>DRG</a:t>
                      </a:r>
                      <a:endParaRPr lang="en-US" sz="1600" b="0" i="0" u="none" strike="noStrike">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dirty="0">
                          <a:effectLst/>
                        </a:rPr>
                        <a:t>虛擬碼英文</a:t>
                      </a:r>
                      <a:endParaRPr lang="zh-TW" altLang="en-US" sz="1600" b="0" i="0" u="none" strike="noStrike" dirty="0">
                        <a:solidFill>
                          <a:srgbClr val="000000"/>
                        </a:solidFill>
                        <a:effectLst/>
                        <a:latin typeface="微軟正黑體"/>
                      </a:endParaRPr>
                    </a:p>
                  </a:txBody>
                  <a:tcPr marL="9525" marR="9525" marT="9525" marB="0" anchor="ctr"/>
                </a:tc>
                <a:tc>
                  <a:txBody>
                    <a:bodyPr/>
                    <a:lstStyle/>
                    <a:p>
                      <a:pPr algn="ctr" fontAlgn="ctr"/>
                      <a:r>
                        <a:rPr lang="zh-TW" altLang="en-US" sz="1600" u="none" strike="noStrike" dirty="0">
                          <a:effectLst/>
                        </a:rPr>
                        <a:t>虛擬碼</a:t>
                      </a:r>
                      <a:endParaRPr lang="zh-TW" altLang="en-US" sz="1600" b="0" i="0" u="none" strike="noStrike" dirty="0">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dirty="0">
                          <a:effectLst/>
                        </a:rPr>
                        <a:t>ICD10</a:t>
                      </a:r>
                      <a:endParaRPr lang="en-US"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11201</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400" dirty="0" smtClean="0">
                          <a:effectLst/>
                        </a:rPr>
                        <a:t>Dilation of Coronary Artery, One Site with Intraluminal Device, off restrictions use</a:t>
                      </a:r>
                      <a:endParaRPr lang="en-US" sz="14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dirty="0">
                          <a:effectLst/>
                        </a:rPr>
                        <a:t>0200001</a:t>
                      </a:r>
                      <a:endParaRPr lang="en-US" altLang="zh-TW"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11202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400" smtClean="0">
                          <a:effectLst/>
                        </a:rPr>
                        <a:t>Dilation of Coronary Artery, One Site with Intraluminal Device, off restrictions use</a:t>
                      </a:r>
                      <a:endParaRPr lang="en-US" sz="14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dirty="0">
                          <a:effectLst/>
                        </a:rPr>
                        <a:t>0200001</a:t>
                      </a:r>
                      <a:endParaRPr lang="en-US" altLang="zh-TW"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dirty="0">
                          <a:effectLst/>
                        </a:rPr>
                        <a:t>05</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altLang="zh-TW" sz="1600" u="none" strike="noStrike" dirty="0">
                          <a:effectLst/>
                        </a:rPr>
                        <a:t>11601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altLang="zh-TW" sz="1400" dirty="0" smtClean="0">
                          <a:effectLst/>
                        </a:rPr>
                        <a:t>Dilation of Coronary Artery, One Site with Intraluminal Device, off restrictions use</a:t>
                      </a:r>
                      <a:endParaRPr lang="en-US" sz="14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dirty="0">
                          <a:effectLst/>
                        </a:rPr>
                        <a:t>0200001</a:t>
                      </a:r>
                      <a:endParaRPr lang="en-US" altLang="zh-TW"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11602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400" dirty="0" smtClean="0">
                          <a:effectLst/>
                        </a:rPr>
                        <a:t>Dilation of Coronary Artery, One Site with Intraluminal Device, off restrictions use</a:t>
                      </a:r>
                      <a:endParaRPr lang="en-US" sz="14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a:effectLst/>
                        </a:rPr>
                        <a:t>0200001</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11605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400" dirty="0" smtClean="0">
                          <a:effectLst/>
                        </a:rPr>
                        <a:t>Dilation of Coronary Artery, One Site with Intraluminal Device, off restrictions use</a:t>
                      </a:r>
                      <a:endParaRPr lang="en-US" sz="14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dirty="0">
                          <a:effectLst/>
                        </a:rPr>
                        <a:t>0200001</a:t>
                      </a:r>
                      <a:endParaRPr lang="en-US" altLang="zh-TW"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063999191"/>
              </p:ext>
            </p:extLst>
          </p:nvPr>
        </p:nvGraphicFramePr>
        <p:xfrm>
          <a:off x="467544" y="2996952"/>
          <a:ext cx="8208912" cy="487680"/>
        </p:xfrm>
        <a:graphic>
          <a:graphicData uri="http://schemas.openxmlformats.org/drawingml/2006/table">
            <a:tbl>
              <a:tblPr>
                <a:tableStyleId>{5C22544A-7EE6-4342-B048-85BDC9FD1C3A}</a:tableStyleId>
              </a:tblPr>
              <a:tblGrid>
                <a:gridCol w="971969"/>
                <a:gridCol w="7236943"/>
              </a:tblGrid>
              <a:tr h="209550">
                <a:tc>
                  <a:txBody>
                    <a:bodyPr/>
                    <a:lstStyle/>
                    <a:p>
                      <a:pPr algn="l" fontAlgn="t"/>
                      <a:r>
                        <a:rPr lang="en-US" sz="1600" u="none" strike="noStrike" dirty="0">
                          <a:effectLst/>
                        </a:rPr>
                        <a:t>DRG11201</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a:effectLst/>
                        </a:rPr>
                        <a:t>多處血管及其他經皮心臟血管手術</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r>
              <a:tr h="200025">
                <a:tc>
                  <a:txBody>
                    <a:bodyPr/>
                    <a:lstStyle/>
                    <a:p>
                      <a:pPr algn="l" fontAlgn="t"/>
                      <a:r>
                        <a:rPr lang="zh-TW" altLang="en-US" sz="1600" u="none" strike="noStrike" dirty="0">
                          <a:effectLst/>
                        </a:rPr>
                        <a:t>　</a:t>
                      </a:r>
                      <a:endParaRPr lang="zh-TW" alt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dirty="0">
                          <a:effectLst/>
                        </a:rPr>
                        <a:t>MULTIPLE SITES AND OTHRE PERCUTANEOUS CARDIOVASCULAR PROCEDURES </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883018441"/>
              </p:ext>
            </p:extLst>
          </p:nvPr>
        </p:nvGraphicFramePr>
        <p:xfrm>
          <a:off x="467544" y="3943689"/>
          <a:ext cx="8208912" cy="2438400"/>
        </p:xfrm>
        <a:graphic>
          <a:graphicData uri="http://schemas.openxmlformats.org/drawingml/2006/table">
            <a:tbl>
              <a:tblPr>
                <a:tableStyleId>{5C22544A-7EE6-4342-B048-85BDC9FD1C3A}</a:tableStyleId>
              </a:tblPr>
              <a:tblGrid>
                <a:gridCol w="1008112"/>
                <a:gridCol w="748932"/>
                <a:gridCol w="6451868"/>
              </a:tblGrid>
              <a:tr h="209550">
                <a:tc>
                  <a:txBody>
                    <a:bodyPr/>
                    <a:lstStyle/>
                    <a:p>
                      <a:pPr algn="l" fontAlgn="ct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i="0" u="none" strike="noStrike" dirty="0" smtClean="0">
                          <a:solidFill>
                            <a:srgbClr val="000000"/>
                          </a:solidFill>
                          <a:effectLst/>
                          <a:latin typeface="+mn-lt"/>
                        </a:rPr>
                        <a:t>OPERATING ROOM PROCEDURES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ctr"/>
                      <a:endParaRPr lang="zh-TW" alt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9550">
                <a:tc>
                  <a:txBody>
                    <a:bodyPr/>
                    <a:lstStyle/>
                    <a:p>
                      <a:pPr algn="l" fontAlgn="ct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effectLst/>
                          <a:latin typeface="+mn-lt"/>
                        </a:rPr>
                        <a:t>OR</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zh-TW" altLang="en-US" sz="1600" u="none" strike="noStrike" dirty="0">
                          <a:effectLst/>
                          <a:latin typeface="+mn-lt"/>
                        </a:rPr>
                        <a:t>　</a:t>
                      </a:r>
                      <a:endParaRPr lang="zh-TW" alt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9550">
                <a:tc>
                  <a:txBody>
                    <a:bodyPr/>
                    <a:lstStyle/>
                    <a:p>
                      <a:pPr algn="l" fontAlgn="ct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latin typeface="+mn-lt"/>
                        </a:rPr>
                        <a:t>COMBINATION OF </a:t>
                      </a:r>
                      <a:r>
                        <a:rPr lang="en-US" sz="1600" b="1" u="sng" strike="noStrike" dirty="0">
                          <a:effectLst/>
                          <a:latin typeface="+mn-lt"/>
                        </a:rPr>
                        <a:t>2</a:t>
                      </a:r>
                      <a:r>
                        <a:rPr lang="en-US" sz="1600" b="1" u="none" strike="noStrike" dirty="0">
                          <a:effectLst/>
                          <a:latin typeface="+mn-lt"/>
                        </a:rPr>
                        <a:t> OPERATING ROOM PROCEDURES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209550">
                <a:tc>
                  <a:txBody>
                    <a:bodyPr/>
                    <a:lstStyle/>
                    <a:p>
                      <a:pPr algn="l" fontAlgn="ctr"/>
                      <a:endParaRPr lang="zh-TW" altLang="en-US" sz="1600" b="1" i="0" u="none" strike="noStrike" dirty="0">
                        <a:solidFill>
                          <a:srgbClr val="FF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altLang="zh-TW" sz="1600" b="1" u="none" strike="noStrike" dirty="0">
                          <a:solidFill>
                            <a:srgbClr val="FF0000"/>
                          </a:solidFill>
                          <a:effectLst/>
                          <a:latin typeface="+mn-lt"/>
                        </a:rPr>
                        <a:t>0200001</a:t>
                      </a:r>
                      <a:endParaRPr lang="en-US" altLang="zh-TW" sz="1600" b="1" i="0" u="none" strike="noStrike" dirty="0">
                        <a:solidFill>
                          <a:srgbClr val="FF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1600" b="1" kern="1200" dirty="0" smtClean="0">
                          <a:solidFill>
                            <a:srgbClr val="FF0000"/>
                          </a:solidFill>
                          <a:effectLst/>
                          <a:latin typeface="+mn-lt"/>
                          <a:ea typeface="+mn-ea"/>
                          <a:cs typeface="+mn-cs"/>
                        </a:rPr>
                        <a:t>Dilation of Coronary Artery, One Site with Intraluminal Device, off restrictions use</a:t>
                      </a:r>
                      <a:endParaRPr lang="en-US" sz="1600" b="1" i="0" u="none" strike="noStrike" dirty="0">
                        <a:solidFill>
                          <a:srgbClr val="FF0000"/>
                        </a:solidFill>
                        <a:effectLst/>
                        <a:latin typeface="+mn-lt"/>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209550">
                <a:tc>
                  <a:txBody>
                    <a:bodyPr/>
                    <a:lstStyle/>
                    <a:p>
                      <a:pPr algn="l" fontAlgn="ctr"/>
                      <a:endParaRPr lang="zh-TW" altLang="en-US" sz="1600" b="0" i="0" u="none" strike="noStrike">
                        <a:solidFill>
                          <a:srgbClr val="000000"/>
                        </a:solidFill>
                        <a:effectLst/>
                        <a:latin typeface="新細明體"/>
                      </a:endParaRPr>
                    </a:p>
                  </a:txBody>
                  <a:tcPr marL="0" marR="0" marT="0" marB="0" anchor="ctr">
                    <a:solidFill>
                      <a:schemeClr val="accent6">
                        <a:lumMod val="40000"/>
                        <a:lumOff val="60000"/>
                      </a:schemeClr>
                    </a:solidFill>
                  </a:tcPr>
                </a:tc>
                <a:tc gridSpan="2">
                  <a:txBody>
                    <a:bodyPr/>
                    <a:lstStyle/>
                    <a:p>
                      <a:pPr algn="l" fontAlgn="ctr"/>
                      <a:r>
                        <a:rPr lang="en-US" sz="1600" b="1" u="none" strike="noStrike" dirty="0">
                          <a:effectLst/>
                        </a:rPr>
                        <a:t>WITH OR WITHOUT</a:t>
                      </a:r>
                      <a:endParaRPr lang="en-US" sz="1600" b="1" i="0" u="none" strike="noStrike" dirty="0">
                        <a:solidFill>
                          <a:srgbClr val="000000"/>
                        </a:solidFill>
                        <a:effectLst/>
                        <a:latin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r>
              <a:tr h="209550">
                <a:tc>
                  <a:txBody>
                    <a:bodyPr/>
                    <a:lstStyle/>
                    <a:p>
                      <a:pPr algn="l" fontAlgn="ct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rPr>
                        <a:t>SECONDARY DIAGNOSIS</a:t>
                      </a:r>
                      <a:endParaRPr lang="en-US" sz="1600" b="1" i="0" u="none" strike="noStrike" dirty="0">
                        <a:solidFill>
                          <a:srgbClr val="000000"/>
                        </a:solidFill>
                        <a:effectLst/>
                        <a:latin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r h="209550">
                <a:tc>
                  <a:txBody>
                    <a:bodyPr/>
                    <a:lstStyle/>
                    <a:p>
                      <a:pPr algn="l" fontAlgn="ct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u="none" strike="noStrike" dirty="0">
                          <a:effectLst/>
                        </a:rPr>
                        <a:t>I2582</a:t>
                      </a:r>
                      <a:endParaRPr lang="en-US" sz="1600" b="1" i="0" u="none" strike="noStrike" dirty="0">
                        <a:solidFill>
                          <a:srgbClr val="000000"/>
                        </a:solidFill>
                        <a:effectLst/>
                        <a:latin typeface="Times New Roman"/>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t"/>
                      <a:r>
                        <a:rPr lang="en-US" sz="1600" u="none" strike="noStrike" dirty="0">
                          <a:effectLst/>
                        </a:rPr>
                        <a:t>coronary chronic total occlusion(CTO) </a:t>
                      </a:r>
                      <a:r>
                        <a:rPr lang="zh-TW" altLang="en-US" sz="1600" u="none" strike="noStrike" dirty="0">
                          <a:effectLst/>
                        </a:rPr>
                        <a:t>冠狀動脈慢性完全閉塞</a:t>
                      </a:r>
                      <a:endParaRPr lang="zh-TW" altLang="en-US" sz="1600" b="0" i="0" u="none" strike="noStrike" dirty="0">
                        <a:solidFill>
                          <a:srgbClr val="000000"/>
                        </a:solidFill>
                        <a:effectLst/>
                        <a:latin typeface="Times New Roman"/>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r h="209550">
                <a:tc>
                  <a:txBody>
                    <a:bodyPr/>
                    <a:lstStyle/>
                    <a:p>
                      <a:pPr algn="l" fontAlgn="ctr"/>
                      <a:endParaRPr lang="zh-TW" altLang="en-US" sz="1600" b="0" i="0" u="none" strike="noStrike" dirty="0">
                        <a:solidFill>
                          <a:srgbClr val="000000"/>
                        </a:solidFill>
                        <a:effectLst/>
                        <a:latin typeface="新細明體"/>
                      </a:endParaRPr>
                    </a:p>
                  </a:txBody>
                  <a:tcPr marL="0" marR="0" marT="0" marB="0" anchor="ctr">
                    <a:solidFill>
                      <a:schemeClr val="accent6">
                        <a:lumMod val="40000"/>
                        <a:lumOff val="60000"/>
                      </a:schemeClr>
                    </a:solidFill>
                  </a:tcPr>
                </a:tc>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600" u="none" strike="noStrike" dirty="0" smtClean="0">
                          <a:solidFill>
                            <a:srgbClr val="FF0000"/>
                          </a:solidFill>
                          <a:effectLst/>
                        </a:rPr>
                        <a:t>註：個案申請「冠狀動脈支架」經審查不符適應症，經醫院解釋，個案仍同意自費時，請以虛擬處置碼</a:t>
                      </a:r>
                      <a:r>
                        <a:rPr lang="en-US" altLang="zh-TW" sz="1600" u="none" strike="noStrike" dirty="0" smtClean="0">
                          <a:solidFill>
                            <a:srgbClr val="FF0000"/>
                          </a:solidFill>
                          <a:effectLst/>
                        </a:rPr>
                        <a:t>"0200001"</a:t>
                      </a:r>
                      <a:r>
                        <a:rPr lang="zh-TW" altLang="en-US" sz="1600" u="none" strike="noStrike" dirty="0" smtClean="0">
                          <a:solidFill>
                            <a:srgbClr val="FF0000"/>
                          </a:solidFill>
                          <a:effectLst/>
                        </a:rPr>
                        <a:t>表示。</a:t>
                      </a:r>
                      <a:endParaRPr lang="zh-TW" altLang="en-US" sz="1600" b="0" i="0" u="none" strike="noStrike" dirty="0">
                        <a:solidFill>
                          <a:srgbClr val="FF0000"/>
                        </a:solidFill>
                        <a:effectLst/>
                        <a:latin typeface="細明體"/>
                      </a:endParaRPr>
                    </a:p>
                  </a:txBody>
                  <a:tcPr marL="0"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72252498"/>
              </p:ext>
            </p:extLst>
          </p:nvPr>
        </p:nvGraphicFramePr>
        <p:xfrm>
          <a:off x="467544" y="3450266"/>
          <a:ext cx="8208912" cy="487680"/>
        </p:xfrm>
        <a:graphic>
          <a:graphicData uri="http://schemas.openxmlformats.org/drawingml/2006/table">
            <a:tbl>
              <a:tblPr>
                <a:tableStyleId>{5C22544A-7EE6-4342-B048-85BDC9FD1C3A}</a:tableStyleId>
              </a:tblPr>
              <a:tblGrid>
                <a:gridCol w="1008112"/>
                <a:gridCol w="7200800"/>
              </a:tblGrid>
              <a:tr h="209550">
                <a:tc>
                  <a:txBody>
                    <a:bodyPr/>
                    <a:lstStyle/>
                    <a:p>
                      <a:pPr algn="l" fontAlgn="t"/>
                      <a:r>
                        <a:rPr lang="en-US" sz="1600" u="none" strike="noStrike" dirty="0">
                          <a:effectLst/>
                        </a:rPr>
                        <a:t>DRG11202</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dirty="0">
                          <a:effectLst/>
                        </a:rPr>
                        <a:t>單處血管經皮心臟血管手術</a:t>
                      </a:r>
                      <a:endParaRPr lang="zh-TW" altLang="en-US" sz="1600" b="1" i="0" u="none" strike="noStrike" dirty="0">
                        <a:solidFill>
                          <a:srgbClr val="000000"/>
                        </a:solidFill>
                        <a:effectLst/>
                        <a:latin typeface="新細明體"/>
                      </a:endParaRPr>
                    </a:p>
                  </a:txBody>
                  <a:tcPr marL="0" marR="0" marT="0" marB="0">
                    <a:solidFill>
                      <a:schemeClr val="accent6">
                        <a:lumMod val="40000"/>
                        <a:lumOff val="60000"/>
                      </a:schemeClr>
                    </a:solidFill>
                  </a:tcPr>
                </a:tc>
              </a:tr>
              <a:tr h="209550">
                <a:tc>
                  <a:txBody>
                    <a:bodyPr/>
                    <a:lstStyle/>
                    <a:p>
                      <a:pPr algn="l" fontAlgn="t"/>
                      <a:endParaRPr lang="zh-TW" alt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dirty="0">
                          <a:effectLst/>
                        </a:rPr>
                        <a:t>SINGLE SITE PERCUTANEOUS CARDIOVASCULAR PROCEDURES </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sp>
        <p:nvSpPr>
          <p:cNvPr id="10" name="八角星形 9"/>
          <p:cNvSpPr/>
          <p:nvPr/>
        </p:nvSpPr>
        <p:spPr>
          <a:xfrm>
            <a:off x="-36512" y="2996952"/>
            <a:ext cx="576064" cy="648072"/>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12" name="八角星形 11"/>
          <p:cNvSpPr/>
          <p:nvPr/>
        </p:nvSpPr>
        <p:spPr>
          <a:xfrm>
            <a:off x="80036" y="5373216"/>
            <a:ext cx="1326560" cy="108012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原</a:t>
            </a:r>
            <a:r>
              <a:rPr lang="en-US" altLang="zh-TW" b="1" dirty="0" smtClean="0"/>
              <a:t>ICD9</a:t>
            </a:r>
            <a:r>
              <a:rPr lang="zh-TW" altLang="en-US" b="1" dirty="0" smtClean="0"/>
              <a:t>虛擬碼為</a:t>
            </a:r>
            <a:r>
              <a:rPr lang="en-US" altLang="zh-TW" b="1" dirty="0" smtClean="0"/>
              <a:t>0001</a:t>
            </a:r>
            <a:endParaRPr lang="zh-TW" altLang="en-US" b="1" dirty="0"/>
          </a:p>
        </p:txBody>
      </p:sp>
      <p:sp>
        <p:nvSpPr>
          <p:cNvPr id="11" name="橢圓形圖說文字 10"/>
          <p:cNvSpPr/>
          <p:nvPr/>
        </p:nvSpPr>
        <p:spPr>
          <a:xfrm>
            <a:off x="7980916" y="584305"/>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取代</a:t>
            </a:r>
            <a:endParaRPr lang="zh-TW" altLang="en-US" sz="2000" dirty="0">
              <a:solidFill>
                <a:sysClr val="windowText" lastClr="000000"/>
              </a:solidFill>
            </a:endParaRPr>
          </a:p>
        </p:txBody>
      </p:sp>
    </p:spTree>
    <p:extLst>
      <p:ext uri="{BB962C8B-B14F-4D97-AF65-F5344CB8AC3E}">
        <p14:creationId xmlns:p14="http://schemas.microsoft.com/office/powerpoint/2010/main" val="11310880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D6AA494-D9BD-46B4-86C2-4B915442931F}" type="slidenum">
              <a:rPr lang="zh-TW" altLang="en-US" smtClean="0"/>
              <a:t>13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099961944"/>
              </p:ext>
            </p:extLst>
          </p:nvPr>
        </p:nvGraphicFramePr>
        <p:xfrm>
          <a:off x="107505" y="1268760"/>
          <a:ext cx="8928994" cy="5196811"/>
        </p:xfrm>
        <a:graphic>
          <a:graphicData uri="http://schemas.openxmlformats.org/drawingml/2006/table">
            <a:tbl>
              <a:tblPr>
                <a:tableStyleId>{5C22544A-7EE6-4342-B048-85BDC9FD1C3A}</a:tableStyleId>
              </a:tblPr>
              <a:tblGrid>
                <a:gridCol w="612068"/>
                <a:gridCol w="612068"/>
                <a:gridCol w="1080119"/>
                <a:gridCol w="6624739"/>
              </a:tblGrid>
              <a:tr h="504056">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i="0" u="none" strike="noStrike" dirty="0" smtClean="0">
                          <a:solidFill>
                            <a:srgbClr val="000000"/>
                          </a:solidFill>
                          <a:effectLst/>
                          <a:latin typeface="+mn-lt"/>
                          <a:ea typeface="+mn-ea"/>
                        </a:rPr>
                        <a:t>臨床</a:t>
                      </a:r>
                      <a:r>
                        <a:rPr lang="zh-TW" altLang="en-US" sz="1800" b="1" u="none" strike="noStrike" dirty="0" smtClean="0">
                          <a:effectLst/>
                          <a:latin typeface="+mn-lt"/>
                          <a:ea typeface="+mn-ea"/>
                        </a:rPr>
                        <a:t>情境</a:t>
                      </a:r>
                      <a:endParaRPr lang="zh-TW" altLang="en-US" sz="18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u="none" strike="noStrike" dirty="0" smtClean="0">
                          <a:effectLst/>
                          <a:latin typeface="+mn-lt"/>
                          <a:ea typeface="+mn-ea"/>
                        </a:rPr>
                        <a:t>支架</a:t>
                      </a:r>
                      <a:r>
                        <a:rPr lang="zh-TW" altLang="en-US" sz="1800" b="1" dirty="0" smtClean="0">
                          <a:latin typeface="+mn-lt"/>
                          <a:ea typeface="+mn-ea"/>
                        </a:rPr>
                        <a:t>類別</a:t>
                      </a:r>
                      <a:endParaRPr lang="zh-TW" altLang="en-US" sz="18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smtClean="0">
                          <a:effectLst/>
                          <a:latin typeface="+mn-lt"/>
                          <a:ea typeface="+mn-ea"/>
                        </a:rPr>
                        <a:t>申報方式</a:t>
                      </a:r>
                      <a:endParaRPr lang="zh-TW" altLang="en-US" sz="18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947">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i="0" u="none" strike="noStrike" dirty="0" smtClean="0">
                          <a:solidFill>
                            <a:srgbClr val="000000"/>
                          </a:solidFill>
                          <a:effectLst/>
                          <a:latin typeface="+mn-lt"/>
                          <a:ea typeface="+mn-ea"/>
                        </a:rPr>
                        <a:t>單處血管</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i="0" u="none" strike="noStrike" dirty="0" smtClean="0">
                          <a:solidFill>
                            <a:srgbClr val="000000"/>
                          </a:solidFill>
                          <a:effectLst/>
                          <a:latin typeface="+mn-lt"/>
                          <a:ea typeface="+mn-ea"/>
                        </a:rPr>
                        <a:t>單支支架</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mn-lt"/>
                          <a:ea typeface="+mn-ea"/>
                        </a:rPr>
                        <a:t>健保</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mn-lt"/>
                          <a:ea typeface="+mn-ea"/>
                        </a:rPr>
                        <a:t>單處血管成形術伴有血管支架之</a:t>
                      </a:r>
                      <a:r>
                        <a:rPr lang="en-US" altLang="zh-TW" sz="1800" b="1" i="0" u="none" strike="noStrike" dirty="0">
                          <a:solidFill>
                            <a:srgbClr val="000000"/>
                          </a:solidFill>
                          <a:effectLst/>
                          <a:latin typeface="+mn-lt"/>
                          <a:ea typeface="+mn-ea"/>
                        </a:rPr>
                        <a:t>ICD-10-PCS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947">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mn-lt"/>
                          <a:ea typeface="+mn-ea"/>
                        </a:rPr>
                        <a:t>自費</a:t>
                      </a:r>
                      <a:endParaRPr lang="zh-TW" altLang="en-US" sz="18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b="1" i="0" u="none" strike="noStrike" dirty="0" smtClean="0">
                          <a:solidFill>
                            <a:srgbClr val="FF0000"/>
                          </a:solidFill>
                          <a:effectLst/>
                          <a:latin typeface="+mn-lt"/>
                          <a:ea typeface="+mn-ea"/>
                        </a:rPr>
                        <a:t>虛擬碼</a:t>
                      </a:r>
                      <a:r>
                        <a:rPr lang="en-US" altLang="zh-TW" sz="1800" b="1" i="0" u="none" strike="noStrike" dirty="0" smtClean="0">
                          <a:solidFill>
                            <a:srgbClr val="FF0000"/>
                          </a:solidFill>
                          <a:effectLst/>
                          <a:latin typeface="+mn-lt"/>
                          <a:ea typeface="+mn-ea"/>
                        </a:rPr>
                        <a:t>0200001</a:t>
                      </a:r>
                      <a:endParaRPr lang="en-US" altLang="zh-TW" sz="1800" b="1" i="0" u="none" strike="noStrike" dirty="0">
                        <a:solidFill>
                          <a:srgbClr val="FF0000"/>
                        </a:solidFill>
                        <a:effectLst/>
                        <a:latin typeface="+mn-lt"/>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235">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solidFill>
                            <a:srgbClr val="000000"/>
                          </a:solidFill>
                          <a:effectLst/>
                          <a:latin typeface="+mn-lt"/>
                          <a:ea typeface="+mn-ea"/>
                        </a:rPr>
                        <a:t>2</a:t>
                      </a:r>
                      <a:r>
                        <a:rPr lang="zh-TW" altLang="en-US" sz="1800" b="1" i="0" u="none" strike="noStrike" dirty="0" smtClean="0">
                          <a:solidFill>
                            <a:srgbClr val="000000"/>
                          </a:solidFill>
                          <a:effectLst/>
                          <a:latin typeface="+mn-lt"/>
                          <a:ea typeface="+mn-ea"/>
                        </a:rPr>
                        <a:t>支</a:t>
                      </a:r>
                      <a:endParaRPr lang="en-US" altLang="zh-TW" sz="1800" b="1" i="0" u="none" strike="noStrike" dirty="0" smtClean="0">
                        <a:solidFill>
                          <a:srgbClr val="000000"/>
                        </a:solidFill>
                        <a:effectLst/>
                        <a:latin typeface="+mn-lt"/>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i="0" u="none" strike="noStrike" dirty="0" smtClean="0">
                          <a:solidFill>
                            <a:srgbClr val="000000"/>
                          </a:solidFill>
                          <a:effectLst/>
                          <a:latin typeface="+mn-lt"/>
                          <a:ea typeface="+mn-ea"/>
                        </a:rPr>
                        <a:t>支架</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mn-lt"/>
                          <a:ea typeface="+mn-ea"/>
                        </a:rPr>
                        <a:t>均為健保</a:t>
                      </a:r>
                      <a:endParaRPr lang="zh-TW" altLang="en-US" sz="18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fontAlgn="ctr">
                        <a:buFont typeface="Wingdings" panose="05000000000000000000" pitchFamily="2" charset="2"/>
                        <a:buChar char="l"/>
                      </a:pPr>
                      <a:r>
                        <a:rPr lang="zh-TW" altLang="en-US" sz="1800" b="1" i="0" u="none" strike="noStrike" dirty="0" smtClean="0">
                          <a:solidFill>
                            <a:srgbClr val="000000"/>
                          </a:solidFill>
                          <a:effectLst/>
                          <a:latin typeface="+mn-lt"/>
                          <a:ea typeface="+mn-ea"/>
                        </a:rPr>
                        <a:t>當</a:t>
                      </a:r>
                      <a:r>
                        <a:rPr lang="zh-TW" altLang="en-US" sz="1800" b="1" i="0" u="none" strike="noStrike" dirty="0">
                          <a:solidFill>
                            <a:srgbClr val="000000"/>
                          </a:solidFill>
                          <a:effectLst/>
                          <a:latin typeface="+mn-lt"/>
                          <a:ea typeface="+mn-ea"/>
                        </a:rPr>
                        <a:t>支架相同材質時，僅編</a:t>
                      </a:r>
                      <a:r>
                        <a:rPr lang="en-US" altLang="zh-TW" sz="1800" b="1" i="0" u="none" strike="noStrike" dirty="0">
                          <a:solidFill>
                            <a:srgbClr val="000000"/>
                          </a:solidFill>
                          <a:effectLst/>
                          <a:latin typeface="+mn-lt"/>
                          <a:ea typeface="+mn-ea"/>
                        </a:rPr>
                        <a:t>1</a:t>
                      </a:r>
                      <a:r>
                        <a:rPr lang="zh-TW" altLang="en-US" sz="1800" b="1" i="0" u="none" strike="noStrike" dirty="0">
                          <a:solidFill>
                            <a:srgbClr val="000000"/>
                          </a:solidFill>
                          <a:effectLst/>
                          <a:latin typeface="+mn-lt"/>
                          <a:ea typeface="+mn-ea"/>
                        </a:rPr>
                        <a:t>個</a:t>
                      </a:r>
                      <a:r>
                        <a:rPr lang="en-US" altLang="zh-TW" sz="1800" b="1" i="0" u="none" strike="noStrike" dirty="0" smtClean="0">
                          <a:solidFill>
                            <a:srgbClr val="000000"/>
                          </a:solidFill>
                          <a:effectLst/>
                          <a:latin typeface="+mn-lt"/>
                          <a:ea typeface="+mn-ea"/>
                        </a:rPr>
                        <a:t>ICD-10-PCS</a:t>
                      </a:r>
                    </a:p>
                    <a:p>
                      <a:pPr marL="285750" indent="-285750" algn="l" fontAlgn="ctr">
                        <a:buFont typeface="Wingdings" panose="05000000000000000000" pitchFamily="2" charset="2"/>
                        <a:buChar char="l"/>
                      </a:pPr>
                      <a:r>
                        <a:rPr lang="zh-TW" altLang="en-US" sz="1800" b="1" i="0" u="none" strike="noStrike" dirty="0" smtClean="0">
                          <a:solidFill>
                            <a:srgbClr val="000000"/>
                          </a:solidFill>
                          <a:effectLst/>
                          <a:latin typeface="+mn-lt"/>
                          <a:ea typeface="+mn-ea"/>
                        </a:rPr>
                        <a:t>當</a:t>
                      </a:r>
                      <a:r>
                        <a:rPr lang="zh-TW" altLang="en-US" sz="1800" b="1" i="0" u="none" strike="noStrike" dirty="0">
                          <a:solidFill>
                            <a:srgbClr val="000000"/>
                          </a:solidFill>
                          <a:effectLst/>
                          <a:latin typeface="+mn-lt"/>
                          <a:ea typeface="+mn-ea"/>
                        </a:rPr>
                        <a:t>支架材質不同時</a:t>
                      </a:r>
                      <a:r>
                        <a:rPr lang="zh-TW" altLang="en-US" sz="1800" b="1" i="0" u="none" strike="noStrike" dirty="0" smtClean="0">
                          <a:solidFill>
                            <a:srgbClr val="000000"/>
                          </a:solidFill>
                          <a:effectLst/>
                          <a:latin typeface="+mn-lt"/>
                          <a:ea typeface="+mn-ea"/>
                        </a:rPr>
                        <a:t>，編列</a:t>
                      </a:r>
                      <a:r>
                        <a:rPr lang="en-US" altLang="zh-TW" sz="1800" b="1" i="0" u="none" strike="noStrike" dirty="0">
                          <a:solidFill>
                            <a:srgbClr val="000000"/>
                          </a:solidFill>
                          <a:effectLst/>
                          <a:latin typeface="+mn-lt"/>
                          <a:ea typeface="+mn-ea"/>
                        </a:rPr>
                        <a:t>2</a:t>
                      </a:r>
                      <a:r>
                        <a:rPr lang="zh-TW" altLang="en-US" sz="1800" b="1" i="0" u="none" strike="noStrike" dirty="0">
                          <a:solidFill>
                            <a:srgbClr val="000000"/>
                          </a:solidFill>
                          <a:effectLst/>
                          <a:latin typeface="+mn-lt"/>
                          <a:ea typeface="+mn-ea"/>
                        </a:rPr>
                        <a:t>個</a:t>
                      </a:r>
                      <a:r>
                        <a:rPr lang="en-US" altLang="zh-TW" sz="1800" b="1" i="0" u="none" strike="noStrike" dirty="0">
                          <a:solidFill>
                            <a:srgbClr val="000000"/>
                          </a:solidFill>
                          <a:effectLst/>
                          <a:latin typeface="+mn-lt"/>
                          <a:ea typeface="+mn-ea"/>
                        </a:rPr>
                        <a:t>ICD-10-PCS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12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mn-lt"/>
                          <a:ea typeface="+mn-ea"/>
                        </a:rPr>
                        <a:t>均為自費</a:t>
                      </a:r>
                      <a:endParaRPr lang="zh-TW" altLang="en-US" sz="18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b="1" i="0" u="none" strike="noStrike" dirty="0" smtClean="0">
                          <a:solidFill>
                            <a:srgbClr val="FF0000"/>
                          </a:solidFill>
                          <a:effectLst/>
                          <a:latin typeface="+mn-lt"/>
                          <a:ea typeface="+mn-ea"/>
                        </a:rPr>
                        <a:t>虛擬碼</a:t>
                      </a:r>
                      <a:r>
                        <a:rPr lang="en-US" altLang="zh-TW" sz="1800" b="1" i="0" u="none" strike="noStrike" dirty="0" smtClean="0">
                          <a:solidFill>
                            <a:srgbClr val="FF0000"/>
                          </a:solidFill>
                          <a:effectLst/>
                          <a:latin typeface="+mn-lt"/>
                          <a:ea typeface="+mn-ea"/>
                        </a:rPr>
                        <a:t>0200001</a:t>
                      </a:r>
                      <a:endParaRPr lang="en-US" altLang="zh-TW" sz="1800" b="1" i="0" u="none" strike="noStrike" dirty="0">
                        <a:solidFill>
                          <a:srgbClr val="FF0000"/>
                        </a:solidFill>
                        <a:effectLst/>
                        <a:latin typeface="+mn-lt"/>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smtClean="0">
                          <a:solidFill>
                            <a:srgbClr val="000000"/>
                          </a:solidFill>
                          <a:effectLst/>
                          <a:latin typeface="+mn-lt"/>
                          <a:ea typeface="+mn-ea"/>
                        </a:rPr>
                        <a:t>2</a:t>
                      </a:r>
                      <a:r>
                        <a:rPr lang="zh-TW" altLang="en-US" sz="1800" b="1" i="0" u="none" strike="noStrike" dirty="0" smtClean="0">
                          <a:solidFill>
                            <a:srgbClr val="000000"/>
                          </a:solidFill>
                          <a:effectLst/>
                          <a:latin typeface="+mn-lt"/>
                          <a:ea typeface="+mn-ea"/>
                        </a:rPr>
                        <a:t>處</a:t>
                      </a:r>
                      <a:endParaRPr lang="en-US" altLang="zh-TW" sz="1800" b="1" i="0" u="none" strike="noStrike" dirty="0" smtClean="0">
                        <a:solidFill>
                          <a:srgbClr val="000000"/>
                        </a:solidFill>
                        <a:effectLst/>
                        <a:latin typeface="+mn-lt"/>
                        <a:ea typeface="+mn-ea"/>
                      </a:endParaRPr>
                    </a:p>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i="0" u="none" strike="noStrike" dirty="0" smtClean="0">
                          <a:solidFill>
                            <a:srgbClr val="000000"/>
                          </a:solidFill>
                          <a:effectLst/>
                          <a:latin typeface="+mn-lt"/>
                          <a:ea typeface="+mn-ea"/>
                        </a:rPr>
                        <a:t>血管</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i="0" u="none" strike="noStrike" dirty="0" smtClean="0">
                          <a:solidFill>
                            <a:srgbClr val="000000"/>
                          </a:solidFill>
                          <a:effectLst/>
                          <a:latin typeface="+mn-lt"/>
                          <a:ea typeface="+mn-ea"/>
                        </a:rPr>
                        <a:t>共</a:t>
                      </a:r>
                      <a:r>
                        <a:rPr lang="en-US" altLang="zh-TW" sz="1800" b="1" i="0" u="none" strike="noStrike" dirty="0" smtClean="0">
                          <a:solidFill>
                            <a:srgbClr val="000000"/>
                          </a:solidFill>
                          <a:effectLst/>
                          <a:latin typeface="+mn-lt"/>
                          <a:ea typeface="+mn-ea"/>
                        </a:rPr>
                        <a:t>2</a:t>
                      </a:r>
                      <a:r>
                        <a:rPr lang="zh-TW" altLang="en-US" sz="1800" b="1" i="0" u="none" strike="noStrike" dirty="0" smtClean="0">
                          <a:solidFill>
                            <a:srgbClr val="000000"/>
                          </a:solidFill>
                          <a:effectLst/>
                          <a:latin typeface="+mn-lt"/>
                          <a:ea typeface="+mn-ea"/>
                        </a:rPr>
                        <a:t>支支架</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mn-lt"/>
                          <a:ea typeface="+mn-ea"/>
                        </a:rPr>
                        <a:t>均為健保</a:t>
                      </a:r>
                      <a:endParaRPr lang="zh-TW" altLang="en-US" sz="18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ctr">
                        <a:buFont typeface="Wingdings" panose="05000000000000000000" pitchFamily="2" charset="2"/>
                        <a:buNone/>
                      </a:pPr>
                      <a:r>
                        <a:rPr lang="zh-TW" altLang="en-US" sz="1800" b="1" i="0" u="none" strike="noStrike" dirty="0">
                          <a:solidFill>
                            <a:srgbClr val="000000"/>
                          </a:solidFill>
                          <a:effectLst/>
                          <a:latin typeface="+mn-lt"/>
                          <a:ea typeface="+mn-ea"/>
                        </a:rPr>
                        <a:t>下列</a:t>
                      </a:r>
                      <a:r>
                        <a:rPr lang="en-US" altLang="zh-TW" sz="1800" b="1" i="0" u="none" strike="noStrike" dirty="0">
                          <a:solidFill>
                            <a:srgbClr val="000000"/>
                          </a:solidFill>
                          <a:effectLst/>
                          <a:latin typeface="+mn-lt"/>
                          <a:ea typeface="+mn-ea"/>
                        </a:rPr>
                        <a:t>2</a:t>
                      </a:r>
                      <a:r>
                        <a:rPr lang="zh-TW" altLang="en-US" sz="1800" b="1" i="0" u="none" strike="noStrike" dirty="0">
                          <a:solidFill>
                            <a:srgbClr val="000000"/>
                          </a:solidFill>
                          <a:effectLst/>
                          <a:latin typeface="+mn-lt"/>
                          <a:ea typeface="+mn-ea"/>
                        </a:rPr>
                        <a:t>種情境擇</a:t>
                      </a:r>
                      <a:r>
                        <a:rPr lang="en-US" altLang="zh-TW" sz="1800" b="1" i="0" u="none" strike="noStrike" dirty="0">
                          <a:solidFill>
                            <a:srgbClr val="000000"/>
                          </a:solidFill>
                          <a:effectLst/>
                          <a:latin typeface="+mn-lt"/>
                          <a:ea typeface="+mn-ea"/>
                        </a:rPr>
                        <a:t>1(</a:t>
                      </a:r>
                      <a:r>
                        <a:rPr lang="zh-TW" altLang="en-US" sz="1800" b="1" i="0" u="none" strike="noStrike" dirty="0">
                          <a:solidFill>
                            <a:srgbClr val="000000"/>
                          </a:solidFill>
                          <a:effectLst/>
                          <a:latin typeface="+mn-lt"/>
                          <a:ea typeface="+mn-ea"/>
                        </a:rPr>
                        <a:t>視編碼原則</a:t>
                      </a:r>
                      <a:r>
                        <a:rPr lang="en-US" altLang="zh-TW" sz="1800" b="1" i="0" u="none" strike="noStrike" dirty="0">
                          <a:solidFill>
                            <a:srgbClr val="000000"/>
                          </a:solidFill>
                          <a:effectLst/>
                          <a:latin typeface="+mn-lt"/>
                          <a:ea typeface="+mn-ea"/>
                        </a:rPr>
                        <a:t>)</a:t>
                      </a:r>
                      <a:r>
                        <a:rPr lang="zh-TW" altLang="en-US" sz="1800" b="1" i="0" u="none" strike="noStrike" dirty="0" smtClean="0">
                          <a:solidFill>
                            <a:srgbClr val="000000"/>
                          </a:solidFill>
                          <a:effectLst/>
                          <a:latin typeface="+mn-lt"/>
                          <a:ea typeface="+mn-ea"/>
                        </a:rPr>
                        <a:t>：</a:t>
                      </a:r>
                      <a:endParaRPr lang="en-US" altLang="zh-TW" sz="1800" b="1" i="0" u="none" strike="noStrike" dirty="0" smtClean="0">
                        <a:solidFill>
                          <a:srgbClr val="000000"/>
                        </a:solidFill>
                        <a:effectLst/>
                        <a:latin typeface="+mn-lt"/>
                        <a:ea typeface="+mn-ea"/>
                      </a:endParaRPr>
                    </a:p>
                    <a:p>
                      <a:pPr marL="285750" indent="-285750" algn="l" fontAlgn="ctr">
                        <a:buFont typeface="Wingdings" panose="05000000000000000000" pitchFamily="2" charset="2"/>
                        <a:buChar char="l"/>
                      </a:pPr>
                      <a:r>
                        <a:rPr lang="en-US" altLang="zh-TW" sz="1800" b="1" i="0" u="none" strike="noStrike" dirty="0" smtClean="0">
                          <a:solidFill>
                            <a:srgbClr val="000000"/>
                          </a:solidFill>
                          <a:effectLst/>
                          <a:latin typeface="+mn-lt"/>
                          <a:ea typeface="+mn-ea"/>
                        </a:rPr>
                        <a:t>2</a:t>
                      </a:r>
                      <a:r>
                        <a:rPr lang="zh-TW" altLang="en-US" sz="1800" b="1" i="0" u="none" strike="noStrike" dirty="0">
                          <a:solidFill>
                            <a:srgbClr val="000000"/>
                          </a:solidFill>
                          <a:effectLst/>
                          <a:latin typeface="+mn-lt"/>
                          <a:ea typeface="+mn-ea"/>
                        </a:rPr>
                        <a:t>處血管分別各有支架</a:t>
                      </a:r>
                      <a:r>
                        <a:rPr lang="zh-TW" altLang="en-US" sz="1800" b="1" i="0" u="none" strike="noStrike" dirty="0" smtClean="0">
                          <a:solidFill>
                            <a:srgbClr val="000000"/>
                          </a:solidFill>
                          <a:effectLst/>
                          <a:latin typeface="+mn-lt"/>
                          <a:ea typeface="+mn-ea"/>
                        </a:rPr>
                        <a:t>：</a:t>
                      </a:r>
                      <a:endParaRPr lang="en-US" altLang="zh-TW" sz="1800" b="1" i="0" u="none" strike="noStrike" dirty="0" smtClean="0">
                        <a:solidFill>
                          <a:srgbClr val="000000"/>
                        </a:solidFill>
                        <a:effectLst/>
                        <a:latin typeface="+mn-lt"/>
                        <a:ea typeface="+mn-ea"/>
                      </a:endParaRPr>
                    </a:p>
                    <a:p>
                      <a:pPr marL="273050" indent="0" algn="l" fontAlgn="ctr">
                        <a:buFont typeface="Wingdings" panose="05000000000000000000" pitchFamily="2" charset="2"/>
                        <a:buNone/>
                      </a:pPr>
                      <a:r>
                        <a:rPr lang="en-US" altLang="zh-TW" sz="1800" b="1" i="0" u="none" strike="noStrike" dirty="0" smtClean="0">
                          <a:solidFill>
                            <a:srgbClr val="000000"/>
                          </a:solidFill>
                          <a:effectLst/>
                          <a:latin typeface="+mn-lt"/>
                          <a:ea typeface="+mn-ea"/>
                        </a:rPr>
                        <a:t>(</a:t>
                      </a:r>
                      <a:r>
                        <a:rPr lang="zh-TW" altLang="en-US" sz="1800" b="1" i="0" u="none" strike="noStrike" dirty="0">
                          <a:solidFill>
                            <a:srgbClr val="000000"/>
                          </a:solidFill>
                          <a:effectLst/>
                          <a:latin typeface="+mn-lt"/>
                          <a:ea typeface="+mn-ea"/>
                        </a:rPr>
                        <a:t>單處伴有支架</a:t>
                      </a:r>
                      <a:r>
                        <a:rPr lang="en-US" altLang="zh-TW" sz="1800" b="1" i="0" u="none" strike="noStrike" dirty="0">
                          <a:solidFill>
                            <a:srgbClr val="000000"/>
                          </a:solidFill>
                          <a:effectLst/>
                          <a:latin typeface="+mn-lt"/>
                          <a:ea typeface="+mn-ea"/>
                        </a:rPr>
                        <a:t>ICD-10-PCS+</a:t>
                      </a:r>
                      <a:r>
                        <a:rPr lang="zh-TW" altLang="en-US" sz="1800" b="1" i="0" u="none" strike="noStrike" dirty="0">
                          <a:solidFill>
                            <a:srgbClr val="000000"/>
                          </a:solidFill>
                          <a:effectLst/>
                          <a:latin typeface="+mn-lt"/>
                          <a:ea typeface="+mn-ea"/>
                        </a:rPr>
                        <a:t>單處伴有支架</a:t>
                      </a:r>
                      <a:r>
                        <a:rPr lang="en-US" altLang="zh-TW" sz="1800" b="1" i="0" u="none" strike="noStrike" dirty="0">
                          <a:solidFill>
                            <a:srgbClr val="000000"/>
                          </a:solidFill>
                          <a:effectLst/>
                          <a:latin typeface="+mn-lt"/>
                          <a:ea typeface="+mn-ea"/>
                        </a:rPr>
                        <a:t>ICD-10-PCS)</a:t>
                      </a:r>
                      <a:r>
                        <a:rPr lang="zh-TW" altLang="en-US" sz="1800" b="1" i="0" u="none" strike="noStrike" dirty="0">
                          <a:solidFill>
                            <a:srgbClr val="000000"/>
                          </a:solidFill>
                          <a:effectLst/>
                          <a:latin typeface="+mn-lt"/>
                          <a:ea typeface="+mn-ea"/>
                        </a:rPr>
                        <a:t>或</a:t>
                      </a:r>
                      <a:r>
                        <a:rPr lang="en-US" altLang="zh-TW" sz="1800" b="1" i="0" u="none" strike="noStrike" dirty="0">
                          <a:solidFill>
                            <a:srgbClr val="000000"/>
                          </a:solidFill>
                          <a:effectLst/>
                          <a:latin typeface="+mn-lt"/>
                          <a:ea typeface="+mn-ea"/>
                        </a:rPr>
                        <a:t>(</a:t>
                      </a:r>
                      <a:r>
                        <a:rPr lang="zh-TW" altLang="en-US" sz="1800" b="1" i="0" u="none" strike="noStrike" dirty="0">
                          <a:solidFill>
                            <a:srgbClr val="000000"/>
                          </a:solidFill>
                          <a:effectLst/>
                          <a:latin typeface="+mn-lt"/>
                          <a:ea typeface="+mn-ea"/>
                        </a:rPr>
                        <a:t>二處以上伴有支架</a:t>
                      </a:r>
                      <a:r>
                        <a:rPr lang="en-US" altLang="zh-TW" sz="1800" b="1" i="0" u="none" strike="noStrike" dirty="0">
                          <a:solidFill>
                            <a:srgbClr val="000000"/>
                          </a:solidFill>
                          <a:effectLst/>
                          <a:latin typeface="+mn-lt"/>
                          <a:ea typeface="+mn-ea"/>
                        </a:rPr>
                        <a:t>ICD-10-PCS</a:t>
                      </a:r>
                      <a:r>
                        <a:rPr lang="en-US" altLang="zh-TW" sz="1800" b="1" i="0" u="none" strike="noStrike" dirty="0" smtClean="0">
                          <a:solidFill>
                            <a:srgbClr val="000000"/>
                          </a:solidFill>
                          <a:effectLst/>
                          <a:latin typeface="+mn-lt"/>
                          <a:ea typeface="+mn-ea"/>
                        </a:rPr>
                        <a:t>)</a:t>
                      </a:r>
                    </a:p>
                    <a:p>
                      <a:pPr marL="285750" indent="-285750" algn="l" fontAlgn="ctr">
                        <a:buFont typeface="Wingdings" panose="05000000000000000000" pitchFamily="2" charset="2"/>
                        <a:buChar char="l"/>
                      </a:pPr>
                      <a:r>
                        <a:rPr lang="zh-TW" altLang="en-US" sz="1800" b="1" i="0" u="none" strike="noStrike" dirty="0" smtClean="0">
                          <a:solidFill>
                            <a:srgbClr val="000000"/>
                          </a:solidFill>
                          <a:effectLst/>
                          <a:latin typeface="+mn-lt"/>
                          <a:ea typeface="+mn-ea"/>
                        </a:rPr>
                        <a:t>其中</a:t>
                      </a:r>
                      <a:r>
                        <a:rPr lang="en-US" altLang="zh-TW" sz="1800" b="1" i="0" u="none" strike="noStrike" dirty="0">
                          <a:solidFill>
                            <a:srgbClr val="000000"/>
                          </a:solidFill>
                          <a:effectLst/>
                          <a:latin typeface="+mn-lt"/>
                          <a:ea typeface="+mn-ea"/>
                        </a:rPr>
                        <a:t>1</a:t>
                      </a:r>
                      <a:r>
                        <a:rPr lang="zh-TW" altLang="en-US" sz="1800" b="1" i="0" u="none" strike="noStrike" dirty="0">
                          <a:solidFill>
                            <a:srgbClr val="000000"/>
                          </a:solidFill>
                          <a:effectLst/>
                          <a:latin typeface="+mn-lt"/>
                          <a:ea typeface="+mn-ea"/>
                        </a:rPr>
                        <a:t>處血管有</a:t>
                      </a:r>
                      <a:r>
                        <a:rPr lang="en-US" altLang="zh-TW" sz="1800" b="1" i="0" u="none" strike="noStrike" dirty="0">
                          <a:solidFill>
                            <a:srgbClr val="000000"/>
                          </a:solidFill>
                          <a:effectLst/>
                          <a:latin typeface="+mn-lt"/>
                          <a:ea typeface="+mn-ea"/>
                        </a:rPr>
                        <a:t>2</a:t>
                      </a:r>
                      <a:r>
                        <a:rPr lang="zh-TW" altLang="en-US" sz="1800" b="1" i="0" u="none" strike="noStrike" dirty="0">
                          <a:solidFill>
                            <a:srgbClr val="000000"/>
                          </a:solidFill>
                          <a:effectLst/>
                          <a:latin typeface="+mn-lt"/>
                          <a:ea typeface="+mn-ea"/>
                        </a:rPr>
                        <a:t>支支架，另</a:t>
                      </a:r>
                      <a:r>
                        <a:rPr lang="en-US" altLang="zh-TW" sz="1800" b="1" i="0" u="none" strike="noStrike" dirty="0">
                          <a:solidFill>
                            <a:srgbClr val="000000"/>
                          </a:solidFill>
                          <a:effectLst/>
                          <a:latin typeface="+mn-lt"/>
                          <a:ea typeface="+mn-ea"/>
                        </a:rPr>
                        <a:t>1</a:t>
                      </a:r>
                      <a:r>
                        <a:rPr lang="zh-TW" altLang="en-US" sz="1800" b="1" i="0" u="none" strike="noStrike" dirty="0">
                          <a:solidFill>
                            <a:srgbClr val="000000"/>
                          </a:solidFill>
                          <a:effectLst/>
                          <a:latin typeface="+mn-lt"/>
                          <a:ea typeface="+mn-ea"/>
                        </a:rPr>
                        <a:t>處血管無支架</a:t>
                      </a:r>
                      <a:r>
                        <a:rPr lang="zh-TW" altLang="en-US" sz="1800" b="1" i="0" u="none" strike="noStrike" dirty="0" smtClean="0">
                          <a:solidFill>
                            <a:srgbClr val="000000"/>
                          </a:solidFill>
                          <a:effectLst/>
                          <a:latin typeface="+mn-lt"/>
                          <a:ea typeface="+mn-ea"/>
                        </a:rPr>
                        <a:t>：</a:t>
                      </a:r>
                      <a:endParaRPr lang="en-US" altLang="zh-TW" sz="1800" b="1" i="0" u="none" strike="noStrike" dirty="0" smtClean="0">
                        <a:solidFill>
                          <a:srgbClr val="000000"/>
                        </a:solidFill>
                        <a:effectLst/>
                        <a:latin typeface="+mn-lt"/>
                        <a:ea typeface="+mn-ea"/>
                      </a:endParaRPr>
                    </a:p>
                    <a:p>
                      <a:pPr marL="273050" indent="0" algn="l" fontAlgn="ctr">
                        <a:buFont typeface="Wingdings" panose="05000000000000000000" pitchFamily="2" charset="2"/>
                        <a:buNone/>
                      </a:pPr>
                      <a:r>
                        <a:rPr lang="zh-TW" altLang="en-US" sz="1800" b="1" i="0" u="none" strike="noStrike" dirty="0" smtClean="0">
                          <a:solidFill>
                            <a:srgbClr val="000000"/>
                          </a:solidFill>
                          <a:effectLst/>
                          <a:latin typeface="+mn-lt"/>
                          <a:ea typeface="+mn-ea"/>
                        </a:rPr>
                        <a:t>單</a:t>
                      </a:r>
                      <a:r>
                        <a:rPr lang="zh-TW" altLang="en-US" sz="1800" b="1" i="0" u="none" strike="noStrike" dirty="0">
                          <a:solidFill>
                            <a:srgbClr val="000000"/>
                          </a:solidFill>
                          <a:effectLst/>
                          <a:latin typeface="+mn-lt"/>
                          <a:ea typeface="+mn-ea"/>
                        </a:rPr>
                        <a:t>處伴有支架</a:t>
                      </a:r>
                      <a:r>
                        <a:rPr lang="en-US" altLang="zh-TW" sz="1800" b="1" i="0" u="none" strike="noStrike" dirty="0">
                          <a:solidFill>
                            <a:srgbClr val="000000"/>
                          </a:solidFill>
                          <a:effectLst/>
                          <a:latin typeface="+mn-lt"/>
                          <a:ea typeface="+mn-ea"/>
                        </a:rPr>
                        <a:t>ICD-10-PCS+</a:t>
                      </a:r>
                      <a:r>
                        <a:rPr lang="zh-TW" altLang="en-US" sz="1800" b="1" i="0" u="none" strike="noStrike" dirty="0">
                          <a:solidFill>
                            <a:srgbClr val="000000"/>
                          </a:solidFill>
                          <a:effectLst/>
                          <a:latin typeface="+mn-lt"/>
                          <a:ea typeface="+mn-ea"/>
                        </a:rPr>
                        <a:t>單處無伴有支架之</a:t>
                      </a:r>
                      <a:r>
                        <a:rPr lang="en-US" altLang="zh-TW" sz="1800" b="1" i="0" u="none" strike="noStrike" dirty="0">
                          <a:solidFill>
                            <a:srgbClr val="000000"/>
                          </a:solidFill>
                          <a:effectLst/>
                          <a:latin typeface="+mn-lt"/>
                          <a:ea typeface="+mn-ea"/>
                        </a:rPr>
                        <a:t>ICD-10-PCS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05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mn-lt"/>
                          <a:ea typeface="+mn-ea"/>
                        </a:rPr>
                        <a:t>均為自費</a:t>
                      </a:r>
                      <a:endParaRPr lang="zh-TW" altLang="en-US" sz="18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fontAlgn="ctr" latinLnBrk="0" hangingPunct="1">
                        <a:buFont typeface="Wingdings" panose="05000000000000000000" pitchFamily="2" charset="2"/>
                        <a:buNone/>
                      </a:pPr>
                      <a:r>
                        <a:rPr lang="zh-TW" altLang="en-US" sz="1800" b="1" i="0" u="none" strike="noStrike" dirty="0">
                          <a:solidFill>
                            <a:srgbClr val="000000"/>
                          </a:solidFill>
                          <a:effectLst/>
                          <a:latin typeface="+mn-lt"/>
                          <a:ea typeface="+mn-ea"/>
                        </a:rPr>
                        <a:t>下</a:t>
                      </a:r>
                      <a:r>
                        <a:rPr lang="zh-TW" altLang="en-US" sz="1800" b="1" i="0" u="none" strike="noStrike" kern="1200" dirty="0">
                          <a:solidFill>
                            <a:srgbClr val="000000"/>
                          </a:solidFill>
                          <a:effectLst/>
                          <a:latin typeface="+mn-lt"/>
                          <a:ea typeface="+mn-ea"/>
                          <a:cs typeface="+mn-cs"/>
                        </a:rPr>
                        <a:t>列</a:t>
                      </a:r>
                      <a:r>
                        <a:rPr lang="en-US" altLang="zh-TW" sz="1800" b="1" i="0" u="none" strike="noStrike" kern="1200" dirty="0">
                          <a:solidFill>
                            <a:srgbClr val="000000"/>
                          </a:solidFill>
                          <a:effectLst/>
                          <a:latin typeface="+mn-lt"/>
                          <a:ea typeface="+mn-ea"/>
                          <a:cs typeface="+mn-cs"/>
                        </a:rPr>
                        <a:t>2</a:t>
                      </a:r>
                      <a:r>
                        <a:rPr lang="zh-TW" altLang="en-US" sz="1800" b="1" i="0" u="none" strike="noStrike" kern="1200" dirty="0">
                          <a:solidFill>
                            <a:srgbClr val="000000"/>
                          </a:solidFill>
                          <a:effectLst/>
                          <a:latin typeface="+mn-lt"/>
                          <a:ea typeface="+mn-ea"/>
                          <a:cs typeface="+mn-cs"/>
                        </a:rPr>
                        <a:t>種情境擇</a:t>
                      </a:r>
                      <a:r>
                        <a:rPr lang="en-US" altLang="zh-TW" sz="1800" b="1" i="0" u="none" strike="noStrike" kern="1200" dirty="0">
                          <a:solidFill>
                            <a:srgbClr val="000000"/>
                          </a:solidFill>
                          <a:effectLst/>
                          <a:latin typeface="+mn-lt"/>
                          <a:ea typeface="+mn-ea"/>
                          <a:cs typeface="+mn-cs"/>
                        </a:rPr>
                        <a:t>1</a:t>
                      </a:r>
                      <a:r>
                        <a:rPr lang="zh-TW" altLang="en-US" sz="1800" b="1" i="0" u="none" strike="noStrike" kern="1200" dirty="0" smtClean="0">
                          <a:solidFill>
                            <a:srgbClr val="000000"/>
                          </a:solidFill>
                          <a:effectLst/>
                          <a:latin typeface="+mn-lt"/>
                          <a:ea typeface="+mn-ea"/>
                          <a:cs typeface="+mn-cs"/>
                        </a:rPr>
                        <a:t>：</a:t>
                      </a:r>
                      <a:endParaRPr lang="en-US" altLang="zh-TW" sz="1800" b="1" i="0" u="none" strike="noStrike" kern="1200" dirty="0" smtClean="0">
                        <a:solidFill>
                          <a:srgbClr val="000000"/>
                        </a:solidFill>
                        <a:effectLst/>
                        <a:latin typeface="+mn-lt"/>
                        <a:ea typeface="+mn-ea"/>
                        <a:cs typeface="+mn-cs"/>
                      </a:endParaRPr>
                    </a:p>
                    <a:p>
                      <a:pPr marL="285750" indent="-285750" algn="l" defTabSz="914400" rtl="0" eaLnBrk="1" fontAlgn="ctr" latinLnBrk="0" hangingPunct="1">
                        <a:buFont typeface="Wingdings" panose="05000000000000000000" pitchFamily="2" charset="2"/>
                        <a:buChar char="l"/>
                      </a:pPr>
                      <a:r>
                        <a:rPr lang="en-US" altLang="zh-TW" sz="1800" b="1" i="0" u="none" strike="noStrike" kern="1200" dirty="0" smtClean="0">
                          <a:solidFill>
                            <a:srgbClr val="000000"/>
                          </a:solidFill>
                          <a:effectLst/>
                          <a:latin typeface="+mn-lt"/>
                          <a:ea typeface="+mn-ea"/>
                          <a:cs typeface="+mn-cs"/>
                        </a:rPr>
                        <a:t>2</a:t>
                      </a:r>
                      <a:r>
                        <a:rPr lang="zh-TW" altLang="en-US" sz="1800" b="1" i="0" u="none" strike="noStrike" kern="1200" dirty="0">
                          <a:solidFill>
                            <a:srgbClr val="000000"/>
                          </a:solidFill>
                          <a:effectLst/>
                          <a:latin typeface="+mn-lt"/>
                          <a:ea typeface="+mn-ea"/>
                          <a:cs typeface="+mn-cs"/>
                        </a:rPr>
                        <a:t>處血管分別各有支架</a:t>
                      </a:r>
                      <a:r>
                        <a:rPr lang="zh-TW" altLang="en-US" sz="1800" b="1" i="0" u="none" strike="noStrike" kern="1200" dirty="0" smtClean="0">
                          <a:solidFill>
                            <a:srgbClr val="000000"/>
                          </a:solidFill>
                          <a:effectLst/>
                          <a:latin typeface="+mn-lt"/>
                          <a:ea typeface="+mn-ea"/>
                          <a:cs typeface="+mn-cs"/>
                        </a:rPr>
                        <a:t>：</a:t>
                      </a:r>
                      <a:endParaRPr lang="en-US" altLang="zh-TW" sz="1800" b="1" i="0" u="none" strike="noStrike" kern="1200" dirty="0" smtClean="0">
                        <a:solidFill>
                          <a:srgbClr val="000000"/>
                        </a:solidFill>
                        <a:effectLst/>
                        <a:latin typeface="+mn-lt"/>
                        <a:ea typeface="+mn-ea"/>
                        <a:cs typeface="+mn-cs"/>
                      </a:endParaRPr>
                    </a:p>
                    <a:p>
                      <a:pPr marL="273050" indent="0" algn="l" defTabSz="914400" rtl="0" eaLnBrk="1" fontAlgn="ctr" latinLnBrk="0" hangingPunct="1">
                        <a:buFont typeface="Wingdings" panose="05000000000000000000" pitchFamily="2" charset="2"/>
                        <a:buNone/>
                      </a:pPr>
                      <a:r>
                        <a:rPr lang="zh-TW" altLang="en-US" sz="1800" b="1" i="0" u="none" strike="noStrike" kern="1200" dirty="0" smtClean="0">
                          <a:solidFill>
                            <a:srgbClr val="FF0000"/>
                          </a:solidFill>
                          <a:effectLst/>
                          <a:latin typeface="+mn-lt"/>
                          <a:ea typeface="+mn-ea"/>
                          <a:cs typeface="+mn-cs"/>
                        </a:rPr>
                        <a:t>虛擬碼</a:t>
                      </a:r>
                      <a:r>
                        <a:rPr lang="en-US" altLang="zh-TW" sz="1800" b="1" i="0" u="none" strike="noStrike" kern="1200" dirty="0" smtClean="0">
                          <a:solidFill>
                            <a:srgbClr val="FF0000"/>
                          </a:solidFill>
                          <a:effectLst/>
                          <a:latin typeface="+mn-lt"/>
                          <a:ea typeface="+mn-ea"/>
                          <a:cs typeface="+mn-cs"/>
                        </a:rPr>
                        <a:t>0200001+</a:t>
                      </a:r>
                      <a:r>
                        <a:rPr lang="zh-TW" altLang="en-US" sz="1800" b="1" i="0" u="none" strike="noStrike" kern="1200" dirty="0" smtClean="0">
                          <a:solidFill>
                            <a:srgbClr val="FF0000"/>
                          </a:solidFill>
                          <a:effectLst/>
                          <a:latin typeface="+mn-lt"/>
                          <a:ea typeface="+mn-ea"/>
                          <a:cs typeface="+mn-cs"/>
                        </a:rPr>
                        <a:t>虛擬碼</a:t>
                      </a:r>
                      <a:r>
                        <a:rPr lang="en-US" altLang="zh-TW" sz="1800" b="1" i="0" u="none" strike="noStrike" kern="1200" dirty="0" smtClean="0">
                          <a:solidFill>
                            <a:srgbClr val="FF0000"/>
                          </a:solidFill>
                          <a:effectLst/>
                          <a:latin typeface="+mn-lt"/>
                          <a:ea typeface="+mn-ea"/>
                          <a:cs typeface="+mn-cs"/>
                        </a:rPr>
                        <a:t>020001</a:t>
                      </a:r>
                      <a:endParaRPr lang="en-US" altLang="zh-TW" sz="1800" b="1" i="0" u="none" strike="noStrike" kern="1200" dirty="0">
                        <a:solidFill>
                          <a:srgbClr val="FF0000"/>
                        </a:solidFill>
                        <a:effectLst/>
                        <a:latin typeface="+mn-lt"/>
                        <a:ea typeface="+mn-ea"/>
                        <a:cs typeface="+mn-cs"/>
                      </a:endParaRPr>
                    </a:p>
                    <a:p>
                      <a:pPr marL="285750" indent="-285750" algn="l" defTabSz="914400" rtl="0" eaLnBrk="1" fontAlgn="ctr" latinLnBrk="0" hangingPunct="1">
                        <a:buFont typeface="Wingdings" panose="05000000000000000000" pitchFamily="2" charset="2"/>
                        <a:buChar char="l"/>
                      </a:pPr>
                      <a:r>
                        <a:rPr lang="zh-TW" altLang="en-US" sz="1800" b="1" i="0" u="none" strike="noStrike" kern="1200" dirty="0" smtClean="0">
                          <a:solidFill>
                            <a:srgbClr val="000000"/>
                          </a:solidFill>
                          <a:effectLst/>
                          <a:latin typeface="+mn-lt"/>
                          <a:ea typeface="+mn-ea"/>
                          <a:cs typeface="+mn-cs"/>
                        </a:rPr>
                        <a:t>其中</a:t>
                      </a:r>
                      <a:r>
                        <a:rPr lang="en-US" altLang="zh-TW" sz="1800" b="1" i="0" u="none" strike="noStrike" kern="1200" dirty="0">
                          <a:solidFill>
                            <a:srgbClr val="000000"/>
                          </a:solidFill>
                          <a:effectLst/>
                          <a:latin typeface="+mn-lt"/>
                          <a:ea typeface="+mn-ea"/>
                          <a:cs typeface="+mn-cs"/>
                        </a:rPr>
                        <a:t>1</a:t>
                      </a:r>
                      <a:r>
                        <a:rPr lang="zh-TW" altLang="en-US" sz="1800" b="1" i="0" u="none" strike="noStrike" kern="1200" dirty="0">
                          <a:solidFill>
                            <a:srgbClr val="000000"/>
                          </a:solidFill>
                          <a:effectLst/>
                          <a:latin typeface="+mn-lt"/>
                          <a:ea typeface="+mn-ea"/>
                          <a:cs typeface="+mn-cs"/>
                        </a:rPr>
                        <a:t>處血管有</a:t>
                      </a:r>
                      <a:r>
                        <a:rPr lang="en-US" altLang="zh-TW" sz="1800" b="1" i="0" u="none" strike="noStrike" kern="1200" dirty="0">
                          <a:solidFill>
                            <a:srgbClr val="000000"/>
                          </a:solidFill>
                          <a:effectLst/>
                          <a:latin typeface="+mn-lt"/>
                          <a:ea typeface="+mn-ea"/>
                          <a:cs typeface="+mn-cs"/>
                        </a:rPr>
                        <a:t>2</a:t>
                      </a:r>
                      <a:r>
                        <a:rPr lang="zh-TW" altLang="en-US" sz="1800" b="1" i="0" u="none" strike="noStrike" kern="1200" dirty="0">
                          <a:solidFill>
                            <a:srgbClr val="000000"/>
                          </a:solidFill>
                          <a:effectLst/>
                          <a:latin typeface="+mn-lt"/>
                          <a:ea typeface="+mn-ea"/>
                          <a:cs typeface="+mn-cs"/>
                        </a:rPr>
                        <a:t>個支架，另</a:t>
                      </a:r>
                      <a:r>
                        <a:rPr lang="en-US" altLang="zh-TW" sz="1800" b="1" i="0" u="none" strike="noStrike" kern="1200" dirty="0">
                          <a:solidFill>
                            <a:srgbClr val="000000"/>
                          </a:solidFill>
                          <a:effectLst/>
                          <a:latin typeface="+mn-lt"/>
                          <a:ea typeface="+mn-ea"/>
                          <a:cs typeface="+mn-cs"/>
                        </a:rPr>
                        <a:t>1</a:t>
                      </a:r>
                      <a:r>
                        <a:rPr lang="zh-TW" altLang="en-US" sz="1800" b="1" i="0" u="none" strike="noStrike" kern="1200" dirty="0">
                          <a:solidFill>
                            <a:srgbClr val="000000"/>
                          </a:solidFill>
                          <a:effectLst/>
                          <a:latin typeface="+mn-lt"/>
                          <a:ea typeface="+mn-ea"/>
                          <a:cs typeface="+mn-cs"/>
                        </a:rPr>
                        <a:t>處血管無支架</a:t>
                      </a:r>
                      <a:r>
                        <a:rPr lang="zh-TW" altLang="en-US" sz="1800" b="1" i="0" u="none" strike="noStrike" kern="1200" dirty="0" smtClean="0">
                          <a:solidFill>
                            <a:srgbClr val="000000"/>
                          </a:solidFill>
                          <a:effectLst/>
                          <a:latin typeface="+mn-lt"/>
                          <a:ea typeface="+mn-ea"/>
                          <a:cs typeface="+mn-cs"/>
                        </a:rPr>
                        <a:t>：</a:t>
                      </a:r>
                      <a:endParaRPr lang="en-US" altLang="zh-TW" sz="1800" b="1" i="0" u="none" strike="noStrike" kern="1200" dirty="0" smtClean="0">
                        <a:solidFill>
                          <a:srgbClr val="000000"/>
                        </a:solidFill>
                        <a:effectLst/>
                        <a:latin typeface="+mn-lt"/>
                        <a:ea typeface="+mn-ea"/>
                        <a:cs typeface="+mn-cs"/>
                      </a:endParaRPr>
                    </a:p>
                    <a:p>
                      <a:pPr marL="273050" indent="0" algn="l" defTabSz="914400" rtl="0" eaLnBrk="1" fontAlgn="ctr" latinLnBrk="0" hangingPunct="1">
                        <a:buFont typeface="Wingdings" panose="05000000000000000000" pitchFamily="2" charset="2"/>
                        <a:buNone/>
                      </a:pPr>
                      <a:r>
                        <a:rPr lang="zh-TW" altLang="en-US" sz="1800" b="1" i="0" u="none" strike="noStrike" kern="1200" dirty="0" smtClean="0">
                          <a:solidFill>
                            <a:srgbClr val="FF0000"/>
                          </a:solidFill>
                          <a:effectLst/>
                          <a:latin typeface="+mn-lt"/>
                          <a:ea typeface="+mn-ea"/>
                          <a:cs typeface="+mn-cs"/>
                        </a:rPr>
                        <a:t>虛擬碼</a:t>
                      </a:r>
                      <a:r>
                        <a:rPr lang="en-US" altLang="zh-TW" sz="1800" b="1" i="0" u="none" strike="noStrike" kern="1200" dirty="0" smtClean="0">
                          <a:solidFill>
                            <a:srgbClr val="FF0000"/>
                          </a:solidFill>
                          <a:effectLst/>
                          <a:latin typeface="+mn-lt"/>
                          <a:ea typeface="+mn-ea"/>
                          <a:cs typeface="+mn-cs"/>
                        </a:rPr>
                        <a:t>0200001</a:t>
                      </a:r>
                      <a:r>
                        <a:rPr lang="en-US" altLang="zh-TW" sz="1800" b="1" i="0" u="none" strike="noStrike" kern="1200" dirty="0" smtClean="0">
                          <a:solidFill>
                            <a:srgbClr val="000000"/>
                          </a:solidFill>
                          <a:effectLst/>
                          <a:latin typeface="+mn-lt"/>
                          <a:ea typeface="+mn-ea"/>
                          <a:cs typeface="+mn-cs"/>
                        </a:rPr>
                        <a:t>+</a:t>
                      </a:r>
                      <a:r>
                        <a:rPr lang="zh-TW" altLang="en-US" sz="1800" b="1" i="0" u="none" strike="noStrike" kern="1200" dirty="0">
                          <a:solidFill>
                            <a:srgbClr val="000000"/>
                          </a:solidFill>
                          <a:effectLst/>
                          <a:latin typeface="+mn-lt"/>
                          <a:ea typeface="+mn-ea"/>
                          <a:cs typeface="+mn-cs"/>
                        </a:rPr>
                        <a:t>單處血管未伴有支架</a:t>
                      </a:r>
                      <a:r>
                        <a:rPr lang="en-US" altLang="zh-TW" sz="1800" b="1" i="0" u="none" strike="noStrike" kern="1200" dirty="0">
                          <a:solidFill>
                            <a:srgbClr val="000000"/>
                          </a:solidFill>
                          <a:effectLst/>
                          <a:latin typeface="+mn-lt"/>
                          <a:ea typeface="+mn-ea"/>
                          <a:cs typeface="+mn-cs"/>
                        </a:rPr>
                        <a:t>ICD-10-PCS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標題 1"/>
          <p:cNvSpPr txBox="1">
            <a:spLocks/>
          </p:cNvSpPr>
          <p:nvPr/>
        </p:nvSpPr>
        <p:spPr bwMode="auto">
          <a:xfrm>
            <a:off x="2339752" y="44624"/>
            <a:ext cx="60030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a:lstStyle>
          <a:p>
            <a:r>
              <a:rPr lang="zh-TW" altLang="en-US" sz="3600" b="1" dirty="0" smtClean="0">
                <a:effectLst>
                  <a:outerShdw blurRad="38100" dist="38100" dir="2700000" algn="tl">
                    <a:srgbClr val="000000">
                      <a:alpha val="43137"/>
                    </a:srgbClr>
                  </a:outerShdw>
                </a:effectLst>
              </a:rPr>
              <a:t>不符適應症之冠狀動脈</a:t>
            </a:r>
            <a:r>
              <a:rPr lang="en-US" altLang="zh-TW" sz="3600" b="1" dirty="0" smtClean="0">
                <a:effectLst>
                  <a:outerShdw blurRad="38100" dist="38100" dir="2700000" algn="tl">
                    <a:srgbClr val="000000">
                      <a:alpha val="43137"/>
                    </a:srgbClr>
                  </a:outerShdw>
                </a:effectLst>
              </a:rPr>
              <a:t/>
            </a:r>
            <a:br>
              <a:rPr lang="en-US" altLang="zh-TW" sz="3600" b="1" dirty="0" smtClean="0">
                <a:effectLst>
                  <a:outerShdw blurRad="38100" dist="38100" dir="2700000" algn="tl">
                    <a:srgbClr val="000000">
                      <a:alpha val="43137"/>
                    </a:srgbClr>
                  </a:outerShdw>
                </a:effectLst>
              </a:rPr>
            </a:br>
            <a:r>
              <a:rPr lang="zh-TW" altLang="en-US" sz="3600" b="1" dirty="0" smtClean="0">
                <a:effectLst>
                  <a:outerShdw blurRad="38100" dist="38100" dir="2700000" algn="tl">
                    <a:srgbClr val="000000">
                      <a:alpha val="43137"/>
                    </a:srgbClr>
                  </a:outerShdw>
                </a:effectLst>
              </a:rPr>
              <a:t>血管支架置入</a:t>
            </a:r>
            <a:r>
              <a:rPr lang="en-US" altLang="zh-TW" sz="3600" b="1" dirty="0" smtClean="0">
                <a:effectLst>
                  <a:outerShdw blurRad="38100" dist="38100" dir="2700000" algn="tl">
                    <a:srgbClr val="000000">
                      <a:alpha val="43137"/>
                    </a:srgbClr>
                  </a:outerShdw>
                </a:effectLst>
              </a:rPr>
              <a:t>-2</a:t>
            </a:r>
            <a:endParaRPr lang="zh-TW" alt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64510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3" y="44624"/>
            <a:ext cx="6336705" cy="1143000"/>
          </a:xfrm>
        </p:spPr>
        <p:txBody>
          <a:bodyPr/>
          <a:lstStyle/>
          <a:p>
            <a:r>
              <a:rPr lang="zh-TW" altLang="en-US" sz="3600" b="1" u="sng" dirty="0" smtClean="0">
                <a:effectLst>
                  <a:outerShdw blurRad="38100" dist="38100" dir="2700000" algn="tl">
                    <a:srgbClr val="000000">
                      <a:alpha val="43137"/>
                    </a:srgbClr>
                  </a:outerShdw>
                </a:effectLst>
              </a:rPr>
              <a:t>部分</a:t>
            </a:r>
            <a:r>
              <a:rPr lang="zh-TW" altLang="en-US" sz="3600" b="1" dirty="0" smtClean="0">
                <a:effectLst>
                  <a:outerShdw blurRad="38100" dist="38100" dir="2700000" algn="tl">
                    <a:srgbClr val="000000">
                      <a:alpha val="43137"/>
                    </a:srgbClr>
                  </a:outerShdw>
                </a:effectLst>
              </a:rPr>
              <a:t>不符</a:t>
            </a:r>
            <a:r>
              <a:rPr lang="zh-TW" altLang="en-US" sz="3600" b="1" dirty="0">
                <a:effectLst>
                  <a:outerShdw blurRad="38100" dist="38100" dir="2700000" algn="tl">
                    <a:srgbClr val="000000">
                      <a:alpha val="43137"/>
                    </a:srgbClr>
                  </a:outerShdw>
                </a:effectLst>
              </a:rPr>
              <a:t>適應症之</a:t>
            </a:r>
            <a:r>
              <a:rPr lang="zh-TW" altLang="en-US" sz="3600" b="1" dirty="0" smtClean="0">
                <a:effectLst>
                  <a:outerShdw blurRad="38100" dist="38100" dir="2700000" algn="tl">
                    <a:srgbClr val="000000">
                      <a:alpha val="43137"/>
                    </a:srgbClr>
                  </a:outerShdw>
                </a:effectLst>
              </a:rPr>
              <a:t>冠狀動脈</a:t>
            </a:r>
            <a:r>
              <a:rPr lang="en-US" altLang="zh-TW" sz="3600" b="1" dirty="0" smtClean="0">
                <a:effectLst>
                  <a:outerShdw blurRad="38100" dist="38100" dir="2700000" algn="tl">
                    <a:srgbClr val="000000">
                      <a:alpha val="43137"/>
                    </a:srgbClr>
                  </a:outerShdw>
                </a:effectLst>
              </a:rPr>
              <a:t/>
            </a:r>
            <a:br>
              <a:rPr lang="en-US" altLang="zh-TW" sz="3600" b="1" dirty="0" smtClean="0">
                <a:effectLst>
                  <a:outerShdw blurRad="38100" dist="38100" dir="2700000" algn="tl">
                    <a:srgbClr val="000000">
                      <a:alpha val="43137"/>
                    </a:srgbClr>
                  </a:outerShdw>
                </a:effectLst>
              </a:rPr>
            </a:br>
            <a:r>
              <a:rPr lang="zh-TW" altLang="en-US" sz="3600" b="1" dirty="0" smtClean="0">
                <a:effectLst>
                  <a:outerShdw blurRad="38100" dist="38100" dir="2700000" algn="tl">
                    <a:srgbClr val="000000">
                      <a:alpha val="43137"/>
                    </a:srgbClr>
                  </a:outerShdw>
                </a:effectLst>
              </a:rPr>
              <a:t>血管支架置入</a:t>
            </a:r>
            <a:r>
              <a:rPr lang="en-US" altLang="zh-TW" sz="3600" b="1" dirty="0" smtClean="0">
                <a:effectLst>
                  <a:outerShdw blurRad="38100" dist="38100" dir="2700000" algn="tl">
                    <a:srgbClr val="000000">
                      <a:alpha val="43137"/>
                    </a:srgbClr>
                  </a:outerShdw>
                </a:effectLst>
              </a:rPr>
              <a:t>-1</a:t>
            </a:r>
            <a:endParaRPr lang="zh-TW" altLang="en-US" sz="36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14</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730843105"/>
              </p:ext>
            </p:extLst>
          </p:nvPr>
        </p:nvGraphicFramePr>
        <p:xfrm>
          <a:off x="467544" y="1897377"/>
          <a:ext cx="8208912" cy="1998345"/>
        </p:xfrm>
        <a:graphic>
          <a:graphicData uri="http://schemas.openxmlformats.org/drawingml/2006/table">
            <a:tbl>
              <a:tblPr>
                <a:tableStyleId>{5940675A-B579-460E-94D1-54222C63F5DA}</a:tableStyleId>
              </a:tblPr>
              <a:tblGrid>
                <a:gridCol w="507618"/>
                <a:gridCol w="565632"/>
                <a:gridCol w="6134929"/>
                <a:gridCol w="1000733"/>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a:effectLst/>
                        </a:rPr>
                        <a:t>DRG</a:t>
                      </a:r>
                      <a:endParaRPr lang="en-US" sz="1600" b="0" i="0" u="none" strike="noStrike">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a:effectLst/>
                        </a:rPr>
                        <a:t>虛擬碼英文</a:t>
                      </a:r>
                      <a:endParaRPr lang="zh-TW" altLang="en-US" sz="1600" b="0" i="0" u="none" strike="noStrike">
                        <a:solidFill>
                          <a:srgbClr val="000000"/>
                        </a:solidFill>
                        <a:effectLst/>
                        <a:latin typeface="微軟正黑體"/>
                      </a:endParaRPr>
                    </a:p>
                  </a:txBody>
                  <a:tcPr marL="9525" marR="9525" marT="9525" marB="0" anchor="ctr"/>
                </a:tc>
                <a:tc>
                  <a:txBody>
                    <a:bodyPr/>
                    <a:lstStyle/>
                    <a:p>
                      <a:pPr algn="ctr" fontAlgn="ctr"/>
                      <a:r>
                        <a:rPr lang="zh-TW" altLang="en-US" sz="1600" u="none" strike="noStrike">
                          <a:effectLst/>
                        </a:rPr>
                        <a:t>虛擬碼</a:t>
                      </a:r>
                      <a:endParaRPr lang="zh-TW" altLang="en-US" sz="1600" b="0" i="0" u="none" strike="noStrike">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dirty="0">
                          <a:effectLst/>
                        </a:rPr>
                        <a:t>11601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altLang="zh-TW" sz="1600" dirty="0" smtClean="0">
                          <a:effectLst/>
                        </a:rPr>
                        <a:t>Dilation of Coronary Artery, One Site with Intraluminal Device, partial off restrictions use</a:t>
                      </a:r>
                      <a:endParaRPr lang="en-US" sz="16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dirty="0" smtClean="0">
                          <a:effectLst/>
                        </a:rPr>
                        <a:t>0200006</a:t>
                      </a:r>
                      <a:endParaRPr lang="en-US" altLang="zh-TW"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dirty="0">
                          <a:effectLst/>
                        </a:rPr>
                        <a:t>11602</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altLang="zh-TW" sz="1600" dirty="0" smtClean="0">
                          <a:effectLst/>
                        </a:rPr>
                        <a:t>Dilation of Coronary Artery, One Site with Intraluminal Device, partial off restrictions use</a:t>
                      </a:r>
                      <a:endParaRPr lang="en-US" sz="16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dirty="0" smtClean="0">
                          <a:effectLst/>
                        </a:rPr>
                        <a:t>0200006</a:t>
                      </a:r>
                      <a:endParaRPr lang="en-US" altLang="zh-TW"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dirty="0">
                          <a:effectLst/>
                        </a:rPr>
                        <a:t>05</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11605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dirty="0" smtClean="0">
                          <a:effectLst/>
                        </a:rPr>
                        <a:t>Dilation of Coronary Artery, One Site with Intraluminal Device, partial off restrictions use</a:t>
                      </a:r>
                      <a:endParaRPr lang="en-US" sz="1600" b="0" i="0" u="none" strike="noStrike" dirty="0">
                        <a:solidFill>
                          <a:schemeClr val="tx1"/>
                        </a:solidFill>
                        <a:effectLst/>
                        <a:latin typeface="微軟正黑體"/>
                      </a:endParaRPr>
                    </a:p>
                  </a:txBody>
                  <a:tcPr marL="9525" marR="9525" marT="9525" marB="0" anchor="ctr"/>
                </a:tc>
                <a:tc>
                  <a:txBody>
                    <a:bodyPr/>
                    <a:lstStyle/>
                    <a:p>
                      <a:pPr algn="ctr" fontAlgn="ctr"/>
                      <a:r>
                        <a:rPr lang="en-US" altLang="zh-TW" sz="1600" u="none" strike="noStrike" dirty="0" smtClean="0">
                          <a:effectLst/>
                        </a:rPr>
                        <a:t>0200006</a:t>
                      </a:r>
                      <a:endParaRPr lang="en-US" altLang="zh-TW"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899715269"/>
              </p:ext>
            </p:extLst>
          </p:nvPr>
        </p:nvGraphicFramePr>
        <p:xfrm>
          <a:off x="467544" y="4190193"/>
          <a:ext cx="8208912" cy="731520"/>
        </p:xfrm>
        <a:graphic>
          <a:graphicData uri="http://schemas.openxmlformats.org/drawingml/2006/table">
            <a:tbl>
              <a:tblPr>
                <a:tableStyleId>{5C22544A-7EE6-4342-B048-85BDC9FD1C3A}</a:tableStyleId>
              </a:tblPr>
              <a:tblGrid>
                <a:gridCol w="971969"/>
                <a:gridCol w="7236943"/>
              </a:tblGrid>
              <a:tr h="209550">
                <a:tc>
                  <a:txBody>
                    <a:bodyPr/>
                    <a:lstStyle/>
                    <a:p>
                      <a:pPr algn="l" fontAlgn="t"/>
                      <a:r>
                        <a:rPr lang="en-US" sz="1600" u="none" strike="noStrike" dirty="0" smtClean="0">
                          <a:effectLst/>
                        </a:rPr>
                        <a:t>DRG</a:t>
                      </a:r>
                      <a:r>
                        <a:rPr lang="en-US" sz="1600" u="none" strike="noStrike" baseline="0" dirty="0" smtClean="0">
                          <a:effectLst/>
                        </a:rPr>
                        <a:t> </a:t>
                      </a:r>
                      <a:r>
                        <a:rPr lang="en-US" sz="1600" u="none" strike="noStrike" dirty="0" smtClean="0">
                          <a:effectLst/>
                        </a:rPr>
                        <a:t>11601</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b="0" i="0" u="none" strike="noStrike" dirty="0">
                          <a:solidFill>
                            <a:srgbClr val="000000"/>
                          </a:solidFill>
                          <a:effectLst/>
                          <a:latin typeface="新細明體"/>
                        </a:rPr>
                        <a:t>經皮冠狀動脈單處血管成形術，伴有冠狀動脈血管支架</a:t>
                      </a:r>
                      <a:endParaRPr lang="zh-TW" altLang="en-US" sz="1600" b="0" i="0" u="none" strike="noStrike" dirty="0">
                        <a:solidFill>
                          <a:srgbClr val="000000"/>
                        </a:solidFill>
                        <a:effectLst/>
                        <a:latin typeface="Times New Roman"/>
                      </a:endParaRPr>
                    </a:p>
                  </a:txBody>
                  <a:tcPr marL="0" marR="0" marT="0" marB="0">
                    <a:solidFill>
                      <a:schemeClr val="accent6">
                        <a:lumMod val="40000"/>
                        <a:lumOff val="60000"/>
                      </a:schemeClr>
                    </a:solidFill>
                  </a:tcPr>
                </a:tc>
              </a:tr>
              <a:tr h="200025">
                <a:tc>
                  <a:txBody>
                    <a:bodyPr/>
                    <a:lstStyle/>
                    <a:p>
                      <a:pPr algn="l" fontAlgn="t"/>
                      <a:r>
                        <a:rPr lang="zh-TW" altLang="en-US" sz="1600" u="none" strike="noStrike" dirty="0">
                          <a:effectLst/>
                        </a:rPr>
                        <a:t>　</a:t>
                      </a:r>
                      <a:endParaRPr lang="zh-TW" alt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b="0" i="0" u="none" strike="noStrike" dirty="0">
                          <a:solidFill>
                            <a:srgbClr val="000000"/>
                          </a:solidFill>
                          <a:effectLst/>
                          <a:latin typeface="+mn-lt"/>
                        </a:rPr>
                        <a:t>SINGLE SITE PERCUTANEOUS TRANSLUMINAL CORONARY ANGIOPLASTY (PTCA) WITH CORONARY ARTERIAL STENT IMPLANT </a:t>
                      </a:r>
                    </a:p>
                  </a:txBody>
                  <a:tcPr marL="0" marR="0" marT="0" marB="0">
                    <a:solidFill>
                      <a:schemeClr val="accent6">
                        <a:lumMod val="40000"/>
                        <a:lumOff val="60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4143815194"/>
              </p:ext>
            </p:extLst>
          </p:nvPr>
        </p:nvGraphicFramePr>
        <p:xfrm>
          <a:off x="467870" y="4932346"/>
          <a:ext cx="8208912" cy="1219200"/>
        </p:xfrm>
        <a:graphic>
          <a:graphicData uri="http://schemas.openxmlformats.org/drawingml/2006/table">
            <a:tbl>
              <a:tblPr>
                <a:tableStyleId>{5C22544A-7EE6-4342-B048-85BDC9FD1C3A}</a:tableStyleId>
              </a:tblPr>
              <a:tblGrid>
                <a:gridCol w="936104"/>
                <a:gridCol w="7272808"/>
              </a:tblGrid>
              <a:tr h="209550">
                <a:tc>
                  <a:txBody>
                    <a:bodyPr/>
                    <a:lstStyle/>
                    <a:p>
                      <a:pPr algn="l" fontAlgn="ctr"/>
                      <a:endParaRPr lang="zh-TW" altLang="en-US" sz="1600" b="0" i="0" u="none" strike="noStrike" dirty="0">
                        <a:solidFill>
                          <a:srgbClr val="000000"/>
                        </a:solidFill>
                        <a:effectLst/>
                        <a:latin typeface="+mn-lt"/>
                      </a:endParaRPr>
                    </a:p>
                  </a:txBody>
                  <a:tcPr marL="0" marR="0" marT="0" marB="0" anchor="ctr">
                    <a:solidFill>
                      <a:schemeClr val="accent6">
                        <a:lumMod val="40000"/>
                        <a:lumOff val="60000"/>
                      </a:schemeClr>
                    </a:solidFill>
                  </a:tcPr>
                </a:tc>
                <a:tc>
                  <a:txBody>
                    <a:bodyPr/>
                    <a:lstStyle/>
                    <a:p>
                      <a:pPr algn="l" fontAlgn="t"/>
                      <a:r>
                        <a:rPr lang="zh-TW" altLang="en-US" sz="1600" b="0" i="0" u="none" strike="noStrike" dirty="0">
                          <a:solidFill>
                            <a:srgbClr val="000000"/>
                          </a:solidFill>
                          <a:effectLst/>
                          <a:latin typeface="+mn-lt"/>
                        </a:rPr>
                        <a:t>註</a:t>
                      </a:r>
                      <a:r>
                        <a:rPr lang="en-US" altLang="zh-TW" sz="1600" b="0" i="0" u="none" strike="noStrike" dirty="0">
                          <a:solidFill>
                            <a:srgbClr val="000000"/>
                          </a:solidFill>
                          <a:effectLst/>
                          <a:latin typeface="+mn-lt"/>
                        </a:rPr>
                        <a:t>1</a:t>
                      </a:r>
                      <a:r>
                        <a:rPr lang="zh-TW" altLang="en-US" sz="1600" b="0" i="0" u="none" strike="noStrike" dirty="0">
                          <a:solidFill>
                            <a:srgbClr val="000000"/>
                          </a:solidFill>
                          <a:effectLst/>
                          <a:latin typeface="+mn-lt"/>
                        </a:rPr>
                        <a:t>：個案執行血管成形術且使用經審查不符適應症之冠狀動脈血管支架時，請以虛擬處置</a:t>
                      </a:r>
                      <a:r>
                        <a:rPr lang="zh-TW" altLang="en-US" sz="1600" b="0" i="0" u="none" strike="noStrike" dirty="0" smtClean="0">
                          <a:solidFill>
                            <a:srgbClr val="000000"/>
                          </a:solidFill>
                          <a:effectLst/>
                          <a:latin typeface="+mn-lt"/>
                        </a:rPr>
                        <a:t>碼</a:t>
                      </a:r>
                      <a:r>
                        <a:rPr lang="en-US" altLang="zh-TW" sz="1600" b="0" i="0" u="none" strike="noStrike" dirty="0" smtClean="0">
                          <a:solidFill>
                            <a:srgbClr val="000000"/>
                          </a:solidFill>
                          <a:effectLst/>
                          <a:latin typeface="+mn-lt"/>
                        </a:rPr>
                        <a:t>0200001</a:t>
                      </a:r>
                      <a:r>
                        <a:rPr lang="zh-TW" altLang="en-US" sz="1600" b="0" i="0" u="none" strike="noStrike" dirty="0" smtClean="0">
                          <a:solidFill>
                            <a:srgbClr val="000000"/>
                          </a:solidFill>
                          <a:effectLst/>
                          <a:latin typeface="+mn-lt"/>
                        </a:rPr>
                        <a:t>取代原處置碼。</a:t>
                      </a:r>
                      <a:endParaRPr lang="zh-TW" altLang="en-US" sz="1600" b="0" i="0" u="none" strike="noStrike" dirty="0">
                        <a:solidFill>
                          <a:srgbClr val="000000"/>
                        </a:solidFill>
                        <a:effectLst/>
                        <a:latin typeface="+mn-lt"/>
                      </a:endParaRPr>
                    </a:p>
                  </a:txBody>
                  <a:tcPr marL="0" marR="0" marT="0" marB="0">
                    <a:solidFill>
                      <a:schemeClr val="accent6">
                        <a:lumMod val="40000"/>
                        <a:lumOff val="60000"/>
                      </a:schemeClr>
                    </a:solidFill>
                  </a:tcPr>
                </a:tc>
              </a:tr>
              <a:tr h="209550">
                <a:tc>
                  <a:txBody>
                    <a:bodyPr/>
                    <a:lstStyle/>
                    <a:p>
                      <a:pPr algn="l" fontAlgn="ctr"/>
                      <a:endParaRPr lang="zh-TW" altLang="en-US" sz="1600" b="0" i="0" u="none" strike="noStrike" dirty="0">
                        <a:solidFill>
                          <a:srgbClr val="FF0000"/>
                        </a:solidFill>
                        <a:effectLst/>
                        <a:latin typeface="+mn-lt"/>
                      </a:endParaRPr>
                    </a:p>
                  </a:txBody>
                  <a:tcPr marL="0" marR="0" marT="0" marB="0" anchor="ctr">
                    <a:solidFill>
                      <a:schemeClr val="accent6">
                        <a:lumMod val="40000"/>
                        <a:lumOff val="6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600" b="0" i="0" u="none" strike="noStrike" dirty="0">
                          <a:solidFill>
                            <a:srgbClr val="FF0000"/>
                          </a:solidFill>
                          <a:effectLst/>
                          <a:latin typeface="+mn-lt"/>
                        </a:rPr>
                        <a:t>註</a:t>
                      </a:r>
                      <a:r>
                        <a:rPr lang="en-US" altLang="zh-TW" sz="1600" b="0" i="0" u="none" strike="noStrike" dirty="0">
                          <a:solidFill>
                            <a:srgbClr val="FF0000"/>
                          </a:solidFill>
                          <a:effectLst/>
                          <a:latin typeface="+mn-lt"/>
                        </a:rPr>
                        <a:t>2</a:t>
                      </a:r>
                      <a:r>
                        <a:rPr lang="zh-TW" altLang="en-US" sz="1600" b="0" i="0" u="none" strike="noStrike" dirty="0">
                          <a:solidFill>
                            <a:srgbClr val="FF0000"/>
                          </a:solidFill>
                          <a:effectLst/>
                          <a:latin typeface="+mn-lt"/>
                        </a:rPr>
                        <a:t>：個案如執行單處血管成形術且使用多支架（含部分健保支架及部分經審查不符適應症之</a:t>
                      </a:r>
                      <a:r>
                        <a:rPr lang="zh-TW" altLang="en-US" sz="1600" b="0" i="0" u="none" strike="noStrike" dirty="0" smtClean="0">
                          <a:solidFill>
                            <a:srgbClr val="FF0000"/>
                          </a:solidFill>
                          <a:effectLst/>
                          <a:latin typeface="+mn-lt"/>
                        </a:rPr>
                        <a:t>自費支架）時，請編列單處血管成形術伴有血管支架之</a:t>
                      </a:r>
                      <a:r>
                        <a:rPr lang="en-US" altLang="zh-TW" sz="1600" b="0" i="0" u="none" strike="noStrike" dirty="0" smtClean="0">
                          <a:solidFill>
                            <a:srgbClr val="FF0000"/>
                          </a:solidFill>
                          <a:effectLst/>
                          <a:latin typeface="+mn-lt"/>
                        </a:rPr>
                        <a:t>ICD-10-PCS</a:t>
                      </a:r>
                      <a:r>
                        <a:rPr lang="zh-TW" altLang="en-US" sz="1600" b="0" i="0" u="none" strike="noStrike" dirty="0" smtClean="0">
                          <a:solidFill>
                            <a:srgbClr val="FF0000"/>
                          </a:solidFill>
                          <a:effectLst/>
                          <a:latin typeface="+mn-lt"/>
                        </a:rPr>
                        <a:t>，另請以虛擬處置碼</a:t>
                      </a:r>
                      <a:r>
                        <a:rPr lang="en-US" altLang="zh-TW" sz="1600" b="0" i="0" u="none" strike="noStrike" dirty="0" smtClean="0">
                          <a:solidFill>
                            <a:srgbClr val="FF0000"/>
                          </a:solidFill>
                          <a:effectLst/>
                          <a:latin typeface="+mn-lt"/>
                        </a:rPr>
                        <a:t>0200006</a:t>
                      </a:r>
                      <a:r>
                        <a:rPr lang="zh-TW" altLang="en-US" sz="1600" b="0" i="0" u="none" strike="noStrike" dirty="0" smtClean="0">
                          <a:solidFill>
                            <a:srgbClr val="FF0000"/>
                          </a:solidFill>
                          <a:effectLst/>
                          <a:latin typeface="+mn-lt"/>
                        </a:rPr>
                        <a:t>表示自費支架</a:t>
                      </a:r>
                    </a:p>
                  </a:txBody>
                  <a:tcPr marL="0" marR="0" marT="0" marB="0">
                    <a:solidFill>
                      <a:srgbClr val="FFFF00"/>
                    </a:solidFill>
                  </a:tcPr>
                </a:tc>
              </a:tr>
            </a:tbl>
          </a:graphicData>
        </a:graphic>
      </p:graphicFrame>
      <p:sp>
        <p:nvSpPr>
          <p:cNvPr id="10" name="八角星形 9"/>
          <p:cNvSpPr/>
          <p:nvPr/>
        </p:nvSpPr>
        <p:spPr>
          <a:xfrm>
            <a:off x="-108520" y="4129625"/>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8" name="橢圓形圖說文字 7"/>
          <p:cNvSpPr/>
          <p:nvPr/>
        </p:nvSpPr>
        <p:spPr>
          <a:xfrm>
            <a:off x="7896243" y="1308680"/>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Tree>
    <p:extLst>
      <p:ext uri="{BB962C8B-B14F-4D97-AF65-F5344CB8AC3E}">
        <p14:creationId xmlns:p14="http://schemas.microsoft.com/office/powerpoint/2010/main" val="8386986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D6AA494-D9BD-46B4-86C2-4B915442931F}" type="slidenum">
              <a:rPr lang="zh-TW" altLang="en-US" smtClean="0"/>
              <a:t>15</a:t>
            </a:fld>
            <a:endParaRPr lang="zh-TW" altLang="en-US"/>
          </a:p>
        </p:txBody>
      </p:sp>
      <p:sp>
        <p:nvSpPr>
          <p:cNvPr id="6" name="標題 1"/>
          <p:cNvSpPr>
            <a:spLocks noGrp="1"/>
          </p:cNvSpPr>
          <p:nvPr>
            <p:ph type="title"/>
          </p:nvPr>
        </p:nvSpPr>
        <p:spPr>
          <a:xfrm>
            <a:off x="2267743" y="44624"/>
            <a:ext cx="6336705" cy="1143000"/>
          </a:xfrm>
        </p:spPr>
        <p:txBody>
          <a:bodyPr/>
          <a:lstStyle/>
          <a:p>
            <a:r>
              <a:rPr lang="zh-TW" altLang="en-US" sz="3600" b="1" u="sng" dirty="0" smtClean="0">
                <a:effectLst>
                  <a:outerShdw blurRad="38100" dist="38100" dir="2700000" algn="tl">
                    <a:srgbClr val="000000">
                      <a:alpha val="43137"/>
                    </a:srgbClr>
                  </a:outerShdw>
                </a:effectLst>
              </a:rPr>
              <a:t>部分</a:t>
            </a:r>
            <a:r>
              <a:rPr lang="zh-TW" altLang="en-US" sz="3600" b="1" dirty="0" smtClean="0">
                <a:effectLst>
                  <a:outerShdw blurRad="38100" dist="38100" dir="2700000" algn="tl">
                    <a:srgbClr val="000000">
                      <a:alpha val="43137"/>
                    </a:srgbClr>
                  </a:outerShdw>
                </a:effectLst>
              </a:rPr>
              <a:t>不符</a:t>
            </a:r>
            <a:r>
              <a:rPr lang="zh-TW" altLang="en-US" sz="3600" b="1" dirty="0">
                <a:effectLst>
                  <a:outerShdw blurRad="38100" dist="38100" dir="2700000" algn="tl">
                    <a:srgbClr val="000000">
                      <a:alpha val="43137"/>
                    </a:srgbClr>
                  </a:outerShdw>
                </a:effectLst>
              </a:rPr>
              <a:t>適應症之</a:t>
            </a:r>
            <a:r>
              <a:rPr lang="zh-TW" altLang="en-US" sz="3600" b="1" dirty="0" smtClean="0">
                <a:effectLst>
                  <a:outerShdw blurRad="38100" dist="38100" dir="2700000" algn="tl">
                    <a:srgbClr val="000000">
                      <a:alpha val="43137"/>
                    </a:srgbClr>
                  </a:outerShdw>
                </a:effectLst>
              </a:rPr>
              <a:t>冠狀動脈</a:t>
            </a:r>
            <a:r>
              <a:rPr lang="en-US" altLang="zh-TW" sz="3600" b="1" dirty="0" smtClean="0">
                <a:effectLst>
                  <a:outerShdw blurRad="38100" dist="38100" dir="2700000" algn="tl">
                    <a:srgbClr val="000000">
                      <a:alpha val="43137"/>
                    </a:srgbClr>
                  </a:outerShdw>
                </a:effectLst>
              </a:rPr>
              <a:t/>
            </a:r>
            <a:br>
              <a:rPr lang="en-US" altLang="zh-TW" sz="3600" b="1" dirty="0" smtClean="0">
                <a:effectLst>
                  <a:outerShdw blurRad="38100" dist="38100" dir="2700000" algn="tl">
                    <a:srgbClr val="000000">
                      <a:alpha val="43137"/>
                    </a:srgbClr>
                  </a:outerShdw>
                </a:effectLst>
              </a:rPr>
            </a:br>
            <a:r>
              <a:rPr lang="zh-TW" altLang="en-US" sz="3600" b="1" dirty="0" smtClean="0">
                <a:effectLst>
                  <a:outerShdw blurRad="38100" dist="38100" dir="2700000" algn="tl">
                    <a:srgbClr val="000000">
                      <a:alpha val="43137"/>
                    </a:srgbClr>
                  </a:outerShdw>
                </a:effectLst>
              </a:rPr>
              <a:t>血管支架置入</a:t>
            </a:r>
            <a:r>
              <a:rPr lang="en-US" altLang="zh-TW" sz="3600" b="1" dirty="0" smtClean="0">
                <a:effectLst>
                  <a:outerShdw blurRad="38100" dist="38100" dir="2700000" algn="tl">
                    <a:srgbClr val="000000">
                      <a:alpha val="43137"/>
                    </a:srgbClr>
                  </a:outerShdw>
                </a:effectLst>
              </a:rPr>
              <a:t>-2</a:t>
            </a:r>
            <a:endParaRPr lang="zh-TW" altLang="en-US" sz="3600" b="1" dirty="0">
              <a:effectLst>
                <a:outerShdw blurRad="38100" dist="38100" dir="2700000" algn="tl">
                  <a:srgbClr val="000000">
                    <a:alpha val="43137"/>
                  </a:srgbClr>
                </a:outerShdw>
              </a:effectLst>
            </a:endParaRPr>
          </a:p>
        </p:txBody>
      </p:sp>
      <p:graphicFrame>
        <p:nvGraphicFramePr>
          <p:cNvPr id="10" name="表格 9"/>
          <p:cNvGraphicFramePr>
            <a:graphicFrameLocks noGrp="1"/>
          </p:cNvGraphicFramePr>
          <p:nvPr>
            <p:extLst>
              <p:ext uri="{D42A27DB-BD31-4B8C-83A1-F6EECF244321}">
                <p14:modId xmlns:p14="http://schemas.microsoft.com/office/powerpoint/2010/main" val="3153378368"/>
              </p:ext>
            </p:extLst>
          </p:nvPr>
        </p:nvGraphicFramePr>
        <p:xfrm>
          <a:off x="107505" y="1340768"/>
          <a:ext cx="8928994" cy="3528392"/>
        </p:xfrm>
        <a:graphic>
          <a:graphicData uri="http://schemas.openxmlformats.org/drawingml/2006/table">
            <a:tbl>
              <a:tblPr>
                <a:tableStyleId>{5C22544A-7EE6-4342-B048-85BDC9FD1C3A}</a:tableStyleId>
              </a:tblPr>
              <a:tblGrid>
                <a:gridCol w="1224136"/>
                <a:gridCol w="1080119"/>
                <a:gridCol w="6624739"/>
              </a:tblGrid>
              <a:tr h="504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000" b="1" i="0" u="none" strike="noStrike" dirty="0" smtClean="0">
                          <a:solidFill>
                            <a:srgbClr val="000000"/>
                          </a:solidFill>
                          <a:effectLst/>
                          <a:latin typeface="+mn-lt"/>
                          <a:ea typeface="+mn-ea"/>
                        </a:rPr>
                        <a:t>臨床</a:t>
                      </a:r>
                      <a:r>
                        <a:rPr lang="zh-TW" altLang="en-US" sz="2000" b="1" u="none" strike="noStrike" dirty="0" smtClean="0">
                          <a:effectLst/>
                          <a:latin typeface="+mn-lt"/>
                          <a:ea typeface="+mn-ea"/>
                        </a:rPr>
                        <a:t>情境</a:t>
                      </a: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u="none" strike="noStrike" dirty="0" smtClean="0">
                          <a:effectLst/>
                          <a:latin typeface="+mn-lt"/>
                          <a:ea typeface="+mn-ea"/>
                        </a:rPr>
                        <a:t>支架</a:t>
                      </a:r>
                      <a:r>
                        <a:rPr lang="zh-TW" altLang="en-US" sz="2000" b="1" dirty="0" smtClean="0">
                          <a:latin typeface="+mn-lt"/>
                          <a:ea typeface="+mn-ea"/>
                        </a:rPr>
                        <a:t>類別</a:t>
                      </a:r>
                      <a:endParaRPr lang="zh-TW" altLang="en-US" sz="20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000" b="1" u="none" strike="noStrike" dirty="0" smtClean="0">
                          <a:effectLst/>
                          <a:latin typeface="+mn-lt"/>
                          <a:ea typeface="+mn-ea"/>
                        </a:rPr>
                        <a:t>申報方式</a:t>
                      </a:r>
                      <a:endParaRPr lang="zh-TW" altLang="en-US" sz="2000" b="1" i="0" u="none" strike="noStrike" dirty="0" smtClean="0">
                        <a:solidFill>
                          <a:srgbClr val="000000"/>
                        </a:solidFill>
                        <a:effectLst/>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000" b="1" i="0" u="none" strike="noStrike" dirty="0" smtClean="0">
                          <a:solidFill>
                            <a:srgbClr val="000000"/>
                          </a:solidFill>
                          <a:effectLst/>
                          <a:latin typeface="+mn-lt"/>
                          <a:ea typeface="+mn-ea"/>
                        </a:rPr>
                        <a:t>單處血管</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b="1" i="0" u="none" strike="noStrike" dirty="0" smtClean="0">
                          <a:solidFill>
                            <a:srgbClr val="000000"/>
                          </a:solidFill>
                          <a:effectLst/>
                          <a:latin typeface="+mn-lt"/>
                          <a:ea typeface="+mn-ea"/>
                        </a:rPr>
                        <a:t>2</a:t>
                      </a:r>
                      <a:r>
                        <a:rPr lang="zh-TW" altLang="en-US" sz="2000" b="1" i="0" u="none" strike="noStrike" dirty="0" smtClean="0">
                          <a:solidFill>
                            <a:srgbClr val="000000"/>
                          </a:solidFill>
                          <a:effectLst/>
                          <a:latin typeface="+mn-lt"/>
                          <a:ea typeface="+mn-ea"/>
                        </a:rPr>
                        <a:t>支支架</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mn-lt"/>
                          <a:ea typeface="+mn-ea"/>
                        </a:rPr>
                        <a:t>1</a:t>
                      </a:r>
                      <a:r>
                        <a:rPr lang="zh-TW" altLang="en-US" sz="2000" b="1" dirty="0" smtClean="0">
                          <a:latin typeface="+mn-lt"/>
                          <a:ea typeface="+mn-ea"/>
                        </a:rPr>
                        <a:t>支健保</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mn-lt"/>
                          <a:ea typeface="+mn-ea"/>
                        </a:rPr>
                        <a:t>1</a:t>
                      </a:r>
                      <a:r>
                        <a:rPr lang="zh-TW" altLang="en-US" sz="2000" b="1" dirty="0" smtClean="0">
                          <a:latin typeface="+mn-lt"/>
                          <a:ea typeface="+mn-ea"/>
                        </a:rPr>
                        <a:t>支自費</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b="1" i="0" u="none" strike="noStrike" dirty="0">
                          <a:solidFill>
                            <a:srgbClr val="000000"/>
                          </a:solidFill>
                          <a:effectLst/>
                          <a:latin typeface="+mn-lt"/>
                          <a:ea typeface="+mn-ea"/>
                        </a:rPr>
                        <a:t>編列單處血管成形術伴有血管支架之</a:t>
                      </a:r>
                      <a:r>
                        <a:rPr lang="en-US" altLang="zh-TW" sz="2000" b="1" i="0" u="none" strike="noStrike" dirty="0">
                          <a:solidFill>
                            <a:srgbClr val="000000"/>
                          </a:solidFill>
                          <a:effectLst/>
                          <a:latin typeface="+mn-lt"/>
                          <a:ea typeface="+mn-ea"/>
                        </a:rPr>
                        <a:t>ICD-10-PCS</a:t>
                      </a:r>
                      <a:r>
                        <a:rPr lang="en-US" altLang="zh-TW" sz="2000" b="1" i="0" u="none" strike="noStrike" dirty="0" smtClean="0">
                          <a:solidFill>
                            <a:srgbClr val="000000"/>
                          </a:solidFill>
                          <a:effectLst/>
                          <a:latin typeface="+mn-lt"/>
                          <a:ea typeface="+mn-ea"/>
                        </a:rPr>
                        <a:t>+</a:t>
                      </a:r>
                      <a:r>
                        <a:rPr lang="zh-TW" altLang="en-US" sz="2000" b="1" i="0" u="none" strike="noStrike" dirty="0" smtClean="0">
                          <a:solidFill>
                            <a:srgbClr val="FF0000"/>
                          </a:solidFill>
                          <a:effectLst/>
                          <a:latin typeface="+mn-lt"/>
                          <a:ea typeface="+mn-ea"/>
                        </a:rPr>
                        <a:t>虛擬碼</a:t>
                      </a:r>
                      <a:r>
                        <a:rPr lang="en-US" altLang="zh-TW" sz="2000" b="1" i="0" u="none" strike="noStrike" dirty="0" smtClean="0">
                          <a:solidFill>
                            <a:srgbClr val="FF0000"/>
                          </a:solidFill>
                          <a:effectLst/>
                          <a:latin typeface="+mn-lt"/>
                          <a:ea typeface="+mn-ea"/>
                        </a:rPr>
                        <a:t>0200006</a:t>
                      </a:r>
                      <a:endParaRPr lang="zh-TW" altLang="en-US" sz="2000" b="1" i="0" u="none" strike="noStrike" dirty="0">
                        <a:solidFill>
                          <a:srgbClr val="000000"/>
                        </a:solidFill>
                        <a:effectLst/>
                        <a:latin typeface="+mn-lt"/>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82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b="1" i="0" u="none" strike="noStrike" dirty="0" smtClean="0">
                          <a:solidFill>
                            <a:srgbClr val="000000"/>
                          </a:solidFill>
                          <a:effectLst/>
                          <a:latin typeface="+mn-lt"/>
                          <a:ea typeface="+mn-ea"/>
                        </a:rPr>
                        <a:t>2</a:t>
                      </a:r>
                      <a:r>
                        <a:rPr lang="zh-TW" altLang="en-US" sz="2000" b="1" i="0" u="none" strike="noStrike" dirty="0" smtClean="0">
                          <a:solidFill>
                            <a:srgbClr val="000000"/>
                          </a:solidFill>
                          <a:effectLst/>
                          <a:latin typeface="+mn-lt"/>
                          <a:ea typeface="+mn-ea"/>
                        </a:rPr>
                        <a:t>處血管</a:t>
                      </a:r>
                    </a:p>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000" b="1" i="0" u="none" strike="noStrike" dirty="0" smtClean="0">
                          <a:solidFill>
                            <a:srgbClr val="000000"/>
                          </a:solidFill>
                          <a:effectLst/>
                          <a:latin typeface="+mn-lt"/>
                          <a:ea typeface="+mn-ea"/>
                        </a:rPr>
                        <a:t>共</a:t>
                      </a:r>
                      <a:r>
                        <a:rPr lang="en-US" altLang="zh-TW" sz="2000" b="1" i="0" u="none" strike="noStrike" dirty="0" smtClean="0">
                          <a:solidFill>
                            <a:srgbClr val="000000"/>
                          </a:solidFill>
                          <a:effectLst/>
                          <a:latin typeface="+mn-lt"/>
                          <a:ea typeface="+mn-ea"/>
                        </a:rPr>
                        <a:t>2</a:t>
                      </a:r>
                      <a:r>
                        <a:rPr lang="zh-TW" altLang="en-US" sz="2000" b="1" i="0" u="none" strike="noStrike" dirty="0" smtClean="0">
                          <a:solidFill>
                            <a:srgbClr val="000000"/>
                          </a:solidFill>
                          <a:effectLst/>
                          <a:latin typeface="+mn-lt"/>
                          <a:ea typeface="+mn-ea"/>
                        </a:rPr>
                        <a:t>支支架</a:t>
                      </a: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mn-lt"/>
                          <a:ea typeface="+mn-ea"/>
                        </a:rPr>
                        <a:t>1</a:t>
                      </a:r>
                      <a:r>
                        <a:rPr lang="zh-TW" altLang="en-US" sz="2000" b="1" dirty="0" smtClean="0">
                          <a:latin typeface="+mn-lt"/>
                          <a:ea typeface="+mn-ea"/>
                        </a:rPr>
                        <a:t>支健保</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smtClean="0">
                          <a:latin typeface="+mn-lt"/>
                          <a:ea typeface="+mn-ea"/>
                        </a:rPr>
                        <a:t>1</a:t>
                      </a:r>
                      <a:r>
                        <a:rPr lang="zh-TW" altLang="en-US" sz="2000" b="1" dirty="0" smtClean="0">
                          <a:latin typeface="+mn-lt"/>
                          <a:ea typeface="+mn-ea"/>
                        </a:rPr>
                        <a:t>支自費</a:t>
                      </a:r>
                      <a:endParaRPr lang="zh-TW" altLang="en-US" sz="2000" b="1" dirty="0">
                        <a:latin typeface="+mn-lt"/>
                        <a:ea typeface="+mn-ea"/>
                      </a:endParaRPr>
                    </a:p>
                  </a:txBody>
                  <a:tcPr marL="6418" marR="6418" marT="6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ctr">
                        <a:buFont typeface="Wingdings" panose="05000000000000000000" pitchFamily="2" charset="2"/>
                        <a:buNone/>
                      </a:pPr>
                      <a:r>
                        <a:rPr lang="zh-TW" altLang="en-US" sz="2000" b="1" i="0" u="none" strike="noStrike" dirty="0">
                          <a:solidFill>
                            <a:srgbClr val="000000"/>
                          </a:solidFill>
                          <a:effectLst/>
                          <a:latin typeface="+mn-lt"/>
                          <a:ea typeface="+mn-ea"/>
                        </a:rPr>
                        <a:t>下列</a:t>
                      </a:r>
                      <a:r>
                        <a:rPr lang="en-US" altLang="zh-TW" sz="2000" b="1" i="0" u="none" strike="noStrike" dirty="0">
                          <a:solidFill>
                            <a:srgbClr val="000000"/>
                          </a:solidFill>
                          <a:effectLst/>
                          <a:latin typeface="+mn-lt"/>
                          <a:ea typeface="+mn-ea"/>
                        </a:rPr>
                        <a:t>2</a:t>
                      </a:r>
                      <a:r>
                        <a:rPr lang="zh-TW" altLang="en-US" sz="2000" b="1" i="0" u="none" strike="noStrike" dirty="0">
                          <a:solidFill>
                            <a:srgbClr val="000000"/>
                          </a:solidFill>
                          <a:effectLst/>
                          <a:latin typeface="+mn-lt"/>
                          <a:ea typeface="+mn-ea"/>
                        </a:rPr>
                        <a:t>種情境擇</a:t>
                      </a:r>
                      <a:r>
                        <a:rPr lang="en-US" altLang="zh-TW" sz="2000" b="1" i="0" u="none" strike="noStrike" dirty="0">
                          <a:solidFill>
                            <a:srgbClr val="000000"/>
                          </a:solidFill>
                          <a:effectLst/>
                          <a:latin typeface="+mn-lt"/>
                          <a:ea typeface="+mn-ea"/>
                        </a:rPr>
                        <a:t>1</a:t>
                      </a:r>
                      <a:r>
                        <a:rPr lang="zh-TW" altLang="en-US" sz="2000" b="1" i="0" u="none" strike="noStrike" dirty="0" smtClean="0">
                          <a:solidFill>
                            <a:srgbClr val="000000"/>
                          </a:solidFill>
                          <a:effectLst/>
                          <a:latin typeface="+mn-lt"/>
                          <a:ea typeface="+mn-ea"/>
                        </a:rPr>
                        <a:t>：</a:t>
                      </a:r>
                      <a:endParaRPr lang="en-US" altLang="zh-TW" sz="2000" b="1" i="0" u="none" strike="noStrike" dirty="0" smtClean="0">
                        <a:solidFill>
                          <a:srgbClr val="000000"/>
                        </a:solidFill>
                        <a:effectLst/>
                        <a:latin typeface="+mn-lt"/>
                        <a:ea typeface="+mn-ea"/>
                      </a:endParaRPr>
                    </a:p>
                    <a:p>
                      <a:pPr marL="342900" indent="-342900" algn="l" fontAlgn="ctr">
                        <a:buFont typeface="Wingdings" panose="05000000000000000000" pitchFamily="2" charset="2"/>
                        <a:buChar char="l"/>
                      </a:pPr>
                      <a:r>
                        <a:rPr lang="en-US" altLang="zh-TW" sz="2000" b="1" i="0" u="none" strike="noStrike" dirty="0" smtClean="0">
                          <a:solidFill>
                            <a:srgbClr val="000000"/>
                          </a:solidFill>
                          <a:effectLst/>
                          <a:latin typeface="+mn-lt"/>
                          <a:ea typeface="+mn-ea"/>
                        </a:rPr>
                        <a:t>2</a:t>
                      </a:r>
                      <a:r>
                        <a:rPr lang="zh-TW" altLang="en-US" sz="2000" b="1" i="0" u="none" strike="noStrike" dirty="0">
                          <a:solidFill>
                            <a:srgbClr val="000000"/>
                          </a:solidFill>
                          <a:effectLst/>
                          <a:latin typeface="+mn-lt"/>
                          <a:ea typeface="+mn-ea"/>
                        </a:rPr>
                        <a:t>處血管分別各有支架</a:t>
                      </a:r>
                      <a:r>
                        <a:rPr lang="zh-TW" altLang="en-US" sz="2000" b="1" i="0" u="none" strike="noStrike" dirty="0" smtClean="0">
                          <a:solidFill>
                            <a:srgbClr val="000000"/>
                          </a:solidFill>
                          <a:effectLst/>
                          <a:latin typeface="+mn-lt"/>
                          <a:ea typeface="+mn-ea"/>
                        </a:rPr>
                        <a:t>：</a:t>
                      </a:r>
                      <a:endParaRPr lang="en-US" altLang="zh-TW" sz="2000" b="1" i="0" u="none" strike="noStrike" dirty="0" smtClean="0">
                        <a:solidFill>
                          <a:srgbClr val="000000"/>
                        </a:solidFill>
                        <a:effectLst/>
                        <a:latin typeface="+mn-lt"/>
                        <a:ea typeface="+mn-ea"/>
                      </a:endParaRPr>
                    </a:p>
                    <a:p>
                      <a:pPr marL="355600" indent="0" algn="l" defTabSz="914400" rtl="0" eaLnBrk="1" fontAlgn="ctr" latinLnBrk="0" hangingPunct="1">
                        <a:buFont typeface="Wingdings" panose="05000000000000000000" pitchFamily="2" charset="2"/>
                        <a:buNone/>
                      </a:pPr>
                      <a:r>
                        <a:rPr lang="zh-TW" altLang="en-US" sz="2000" b="1" i="0" u="none" strike="noStrike" kern="1200" dirty="0" smtClean="0">
                          <a:solidFill>
                            <a:srgbClr val="000000"/>
                          </a:solidFill>
                          <a:effectLst/>
                          <a:latin typeface="+mn-lt"/>
                          <a:ea typeface="+mn-ea"/>
                          <a:cs typeface="+mn-cs"/>
                        </a:rPr>
                        <a:t>單</a:t>
                      </a:r>
                      <a:r>
                        <a:rPr lang="zh-TW" altLang="en-US" sz="2000" b="1" i="0" u="none" strike="noStrike" kern="1200" dirty="0">
                          <a:solidFill>
                            <a:srgbClr val="000000"/>
                          </a:solidFill>
                          <a:effectLst/>
                          <a:latin typeface="+mn-lt"/>
                          <a:ea typeface="+mn-ea"/>
                          <a:cs typeface="+mn-cs"/>
                        </a:rPr>
                        <a:t>處伴有支架</a:t>
                      </a:r>
                      <a:r>
                        <a:rPr lang="en-US" altLang="zh-TW" sz="2000" b="1" i="0" u="none" strike="noStrike" kern="1200" dirty="0" smtClean="0">
                          <a:solidFill>
                            <a:srgbClr val="000000"/>
                          </a:solidFill>
                          <a:effectLst/>
                          <a:latin typeface="+mn-lt"/>
                          <a:ea typeface="+mn-ea"/>
                          <a:cs typeface="+mn-cs"/>
                        </a:rPr>
                        <a:t>ICD-10-PCS+</a:t>
                      </a:r>
                      <a:r>
                        <a:rPr lang="zh-TW" altLang="en-US" sz="2000" b="1" i="0" u="none" strike="noStrike" kern="1200" dirty="0" smtClean="0">
                          <a:solidFill>
                            <a:srgbClr val="FF0000"/>
                          </a:solidFill>
                          <a:effectLst/>
                          <a:latin typeface="+mn-lt"/>
                          <a:ea typeface="+mn-ea"/>
                          <a:cs typeface="+mn-cs"/>
                        </a:rPr>
                        <a:t>虛擬碼</a:t>
                      </a:r>
                      <a:r>
                        <a:rPr lang="en-US" altLang="zh-TW" sz="2000" b="1" i="0" u="none" strike="noStrike" kern="1200" dirty="0" smtClean="0">
                          <a:solidFill>
                            <a:srgbClr val="FF0000"/>
                          </a:solidFill>
                          <a:effectLst/>
                          <a:latin typeface="+mn-lt"/>
                          <a:ea typeface="+mn-ea"/>
                          <a:cs typeface="+mn-cs"/>
                        </a:rPr>
                        <a:t>0200001</a:t>
                      </a:r>
                    </a:p>
                    <a:p>
                      <a:pPr marL="342900" indent="-342900" algn="l" fontAlgn="ctr">
                        <a:buFont typeface="Wingdings" panose="05000000000000000000" pitchFamily="2" charset="2"/>
                        <a:buChar char="l"/>
                      </a:pPr>
                      <a:r>
                        <a:rPr lang="zh-TW" altLang="en-US" sz="2000" b="1" i="0" u="none" strike="noStrike" dirty="0" smtClean="0">
                          <a:solidFill>
                            <a:srgbClr val="000000"/>
                          </a:solidFill>
                          <a:effectLst/>
                          <a:latin typeface="+mn-lt"/>
                          <a:ea typeface="+mn-ea"/>
                        </a:rPr>
                        <a:t>其中</a:t>
                      </a:r>
                      <a:r>
                        <a:rPr lang="en-US" altLang="zh-TW" sz="2000" b="1" i="0" u="none" strike="noStrike" dirty="0">
                          <a:solidFill>
                            <a:srgbClr val="000000"/>
                          </a:solidFill>
                          <a:effectLst/>
                          <a:latin typeface="+mn-lt"/>
                          <a:ea typeface="+mn-ea"/>
                        </a:rPr>
                        <a:t>1</a:t>
                      </a:r>
                      <a:r>
                        <a:rPr lang="zh-TW" altLang="en-US" sz="2000" b="1" i="0" u="none" strike="noStrike" dirty="0">
                          <a:solidFill>
                            <a:srgbClr val="000000"/>
                          </a:solidFill>
                          <a:effectLst/>
                          <a:latin typeface="+mn-lt"/>
                          <a:ea typeface="+mn-ea"/>
                        </a:rPr>
                        <a:t>處血管</a:t>
                      </a:r>
                      <a:r>
                        <a:rPr lang="en-US" altLang="zh-TW" sz="2000" b="1" i="0" u="none" strike="noStrike" dirty="0" smtClean="0">
                          <a:solidFill>
                            <a:srgbClr val="000000"/>
                          </a:solidFill>
                          <a:effectLst/>
                          <a:latin typeface="+mn-lt"/>
                          <a:ea typeface="+mn-ea"/>
                        </a:rPr>
                        <a:t>2</a:t>
                      </a:r>
                      <a:r>
                        <a:rPr lang="zh-TW" altLang="en-US" sz="2000" b="1" i="0" u="none" strike="noStrike" dirty="0" smtClean="0">
                          <a:solidFill>
                            <a:srgbClr val="000000"/>
                          </a:solidFill>
                          <a:effectLst/>
                          <a:latin typeface="+mn-lt"/>
                          <a:ea typeface="+mn-ea"/>
                        </a:rPr>
                        <a:t>支支架</a:t>
                      </a:r>
                      <a:r>
                        <a:rPr lang="zh-TW" altLang="en-US" sz="2000" b="1" i="0" u="none" strike="noStrike" dirty="0">
                          <a:solidFill>
                            <a:srgbClr val="000000"/>
                          </a:solidFill>
                          <a:effectLst/>
                          <a:latin typeface="+mn-lt"/>
                          <a:ea typeface="+mn-ea"/>
                        </a:rPr>
                        <a:t>，另</a:t>
                      </a:r>
                      <a:r>
                        <a:rPr lang="en-US" altLang="zh-TW" sz="2000" b="1" i="0" u="none" strike="noStrike" dirty="0">
                          <a:solidFill>
                            <a:srgbClr val="000000"/>
                          </a:solidFill>
                          <a:effectLst/>
                          <a:latin typeface="+mn-lt"/>
                          <a:ea typeface="+mn-ea"/>
                        </a:rPr>
                        <a:t>1</a:t>
                      </a:r>
                      <a:r>
                        <a:rPr lang="zh-TW" altLang="en-US" sz="2000" b="1" i="0" u="none" strike="noStrike" dirty="0">
                          <a:solidFill>
                            <a:srgbClr val="000000"/>
                          </a:solidFill>
                          <a:effectLst/>
                          <a:latin typeface="+mn-lt"/>
                          <a:ea typeface="+mn-ea"/>
                        </a:rPr>
                        <a:t>處未有支架</a:t>
                      </a:r>
                      <a:r>
                        <a:rPr lang="zh-TW" altLang="en-US" sz="2000" b="1" i="0" u="none" strike="noStrike" dirty="0" smtClean="0">
                          <a:solidFill>
                            <a:srgbClr val="000000"/>
                          </a:solidFill>
                          <a:effectLst/>
                          <a:latin typeface="+mn-lt"/>
                          <a:ea typeface="+mn-ea"/>
                        </a:rPr>
                        <a:t>：</a:t>
                      </a:r>
                      <a:endParaRPr lang="en-US" altLang="zh-TW" sz="2000" b="1" i="0" u="none" strike="noStrike" dirty="0" smtClean="0">
                        <a:solidFill>
                          <a:srgbClr val="000000"/>
                        </a:solidFill>
                        <a:effectLst/>
                        <a:latin typeface="+mn-lt"/>
                        <a:ea typeface="+mn-ea"/>
                      </a:endParaRPr>
                    </a:p>
                    <a:p>
                      <a:pPr marL="344488" indent="0" algn="l" fontAlgn="ctr">
                        <a:buFont typeface="Wingdings" panose="05000000000000000000" pitchFamily="2" charset="2"/>
                        <a:buNone/>
                      </a:pPr>
                      <a:r>
                        <a:rPr lang="zh-TW" altLang="en-US" sz="2000" b="1" i="0" u="none" strike="noStrike" dirty="0" smtClean="0">
                          <a:solidFill>
                            <a:srgbClr val="000000"/>
                          </a:solidFill>
                          <a:effectLst/>
                          <a:latin typeface="+mn-lt"/>
                          <a:ea typeface="+mn-ea"/>
                        </a:rPr>
                        <a:t>單</a:t>
                      </a:r>
                      <a:r>
                        <a:rPr lang="zh-TW" altLang="en-US" sz="2000" b="1" i="0" u="none" strike="noStrike" dirty="0">
                          <a:solidFill>
                            <a:srgbClr val="000000"/>
                          </a:solidFill>
                          <a:effectLst/>
                          <a:latin typeface="+mn-lt"/>
                          <a:ea typeface="+mn-ea"/>
                        </a:rPr>
                        <a:t>處伴有支架</a:t>
                      </a:r>
                      <a:r>
                        <a:rPr lang="en-US" altLang="zh-TW" sz="2000" b="1" i="0" u="none" strike="noStrike" dirty="0">
                          <a:solidFill>
                            <a:srgbClr val="000000"/>
                          </a:solidFill>
                          <a:effectLst/>
                          <a:latin typeface="+mn-lt"/>
                          <a:ea typeface="+mn-ea"/>
                        </a:rPr>
                        <a:t>ICD-10-PCS</a:t>
                      </a:r>
                      <a:r>
                        <a:rPr lang="en-US" altLang="zh-TW" sz="2000" b="1" i="0" u="none" strike="noStrike" dirty="0" smtClean="0">
                          <a:solidFill>
                            <a:srgbClr val="000000"/>
                          </a:solidFill>
                          <a:effectLst/>
                          <a:latin typeface="+mn-lt"/>
                          <a:ea typeface="+mn-ea"/>
                        </a:rPr>
                        <a:t>+</a:t>
                      </a:r>
                      <a:r>
                        <a:rPr lang="zh-TW" altLang="en-US" sz="2000" b="1" i="0" u="none" strike="noStrike" dirty="0" smtClean="0">
                          <a:solidFill>
                            <a:srgbClr val="FF0000"/>
                          </a:solidFill>
                          <a:effectLst/>
                          <a:latin typeface="+mn-lt"/>
                          <a:ea typeface="+mn-ea"/>
                        </a:rPr>
                        <a:t>虛擬碼</a:t>
                      </a:r>
                      <a:r>
                        <a:rPr lang="en-US" altLang="zh-TW" sz="2000" b="1" i="0" u="none" strike="noStrike" dirty="0" smtClean="0">
                          <a:solidFill>
                            <a:srgbClr val="FF0000"/>
                          </a:solidFill>
                          <a:effectLst/>
                          <a:latin typeface="+mn-lt"/>
                          <a:ea typeface="+mn-ea"/>
                        </a:rPr>
                        <a:t>0200006</a:t>
                      </a:r>
                      <a:r>
                        <a:rPr lang="en-US" altLang="zh-TW" sz="2000" b="1" i="0" u="none" strike="noStrike" dirty="0">
                          <a:solidFill>
                            <a:srgbClr val="000000"/>
                          </a:solidFill>
                          <a:effectLst/>
                          <a:latin typeface="+mn-lt"/>
                          <a:ea typeface="+mn-ea"/>
                        </a:rPr>
                        <a:t>+</a:t>
                      </a:r>
                      <a:r>
                        <a:rPr lang="zh-TW" altLang="en-US" sz="2000" b="1" i="0" u="none" strike="noStrike" dirty="0">
                          <a:solidFill>
                            <a:srgbClr val="000000"/>
                          </a:solidFill>
                          <a:effectLst/>
                          <a:latin typeface="+mn-lt"/>
                          <a:ea typeface="+mn-ea"/>
                        </a:rPr>
                        <a:t>單處血管未伴有支架</a:t>
                      </a:r>
                      <a:r>
                        <a:rPr lang="en-US" altLang="zh-TW" sz="2000" b="1" i="0" u="none" strike="noStrike" dirty="0">
                          <a:solidFill>
                            <a:srgbClr val="000000"/>
                          </a:solidFill>
                          <a:effectLst/>
                          <a:latin typeface="+mn-lt"/>
                          <a:ea typeface="+mn-ea"/>
                        </a:rPr>
                        <a:t>ICD-10-PCS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29365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D6AA494-D9BD-46B4-86C2-4B915442931F}" type="slidenum">
              <a:rPr lang="zh-TW" altLang="en-US" smtClean="0"/>
              <a:t>16</a:t>
            </a:fld>
            <a:endParaRPr lang="zh-TW" altLang="en-US"/>
          </a:p>
        </p:txBody>
      </p:sp>
      <p:sp>
        <p:nvSpPr>
          <p:cNvPr id="4" name="標題 2"/>
          <p:cNvSpPr>
            <a:spLocks noGrp="1"/>
          </p:cNvSpPr>
          <p:nvPr>
            <p:ph type="title"/>
          </p:nvPr>
        </p:nvSpPr>
        <p:spPr>
          <a:xfrm>
            <a:off x="1979712" y="25052"/>
            <a:ext cx="6131024" cy="1143000"/>
          </a:xfrm>
        </p:spPr>
        <p:txBody>
          <a:bodyPr/>
          <a:lstStyle/>
          <a:p>
            <a:r>
              <a:rPr lang="zh-TW" altLang="en-US" sz="4800" b="1" dirty="0" smtClean="0">
                <a:effectLst>
                  <a:outerShdw blurRad="38100" dist="38100" dir="2700000" algn="tl">
                    <a:srgbClr val="000000">
                      <a:alpha val="43137"/>
                    </a:srgbClr>
                  </a:outerShdw>
                </a:effectLst>
              </a:rPr>
              <a:t>  四肢血管</a:t>
            </a:r>
            <a:r>
              <a:rPr lang="en-US" altLang="zh-TW" sz="2800" b="1" dirty="0" smtClean="0">
                <a:effectLst>
                  <a:outerShdw blurRad="38100" dist="38100" dir="2700000" algn="tl">
                    <a:srgbClr val="000000">
                      <a:alpha val="43137"/>
                    </a:srgbClr>
                  </a:outerShdw>
                </a:effectLst>
              </a:rPr>
              <a:t>(3.4</a:t>
            </a:r>
            <a:r>
              <a:rPr lang="zh-TW" altLang="en-US" sz="2800" b="1" dirty="0" smtClean="0">
                <a:effectLst>
                  <a:outerShdw blurRad="38100" dist="38100" dir="2700000" algn="tl">
                    <a:srgbClr val="000000">
                      <a:alpha val="43137"/>
                    </a:srgbClr>
                  </a:outerShdw>
                </a:effectLst>
              </a:rPr>
              <a:t>版</a:t>
            </a:r>
            <a:r>
              <a:rPr lang="en-US" altLang="zh-TW" sz="2800" b="1" dirty="0" smtClean="0">
                <a:effectLst>
                  <a:outerShdw blurRad="38100" dist="38100" dir="2700000" algn="tl">
                    <a:srgbClr val="000000">
                      <a:alpha val="43137"/>
                    </a:srgbClr>
                  </a:outerShdw>
                </a:effectLst>
              </a:rPr>
              <a:t>)</a:t>
            </a:r>
            <a:endParaRPr lang="zh-TW" altLang="en-US" sz="3200" dirty="0">
              <a:effectLst>
                <a:outerShdw blurRad="38100" dist="38100" dir="2700000" algn="tl">
                  <a:srgbClr val="000000">
                    <a:alpha val="43137"/>
                  </a:srgb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4265458506"/>
              </p:ext>
            </p:extLst>
          </p:nvPr>
        </p:nvGraphicFramePr>
        <p:xfrm>
          <a:off x="56387" y="2276872"/>
          <a:ext cx="4258438" cy="3627120"/>
        </p:xfrm>
        <a:graphic>
          <a:graphicData uri="http://schemas.openxmlformats.org/drawingml/2006/table">
            <a:tbl>
              <a:tblPr>
                <a:tableStyleId>{5940675A-B579-460E-94D1-54222C63F5DA}</a:tableStyleId>
              </a:tblPr>
              <a:tblGrid>
                <a:gridCol w="468676"/>
                <a:gridCol w="564077"/>
                <a:gridCol w="2474748"/>
                <a:gridCol w="750937"/>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dirty="0">
                          <a:effectLst/>
                        </a:rPr>
                        <a:t>DRG</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dirty="0">
                          <a:effectLst/>
                        </a:rPr>
                        <a:t>虛擬碼英文</a:t>
                      </a:r>
                      <a:endParaRPr lang="zh-TW" altLang="en-US" sz="1600" b="0" i="0" u="none" strike="noStrike" dirty="0">
                        <a:solidFill>
                          <a:srgbClr val="000000"/>
                        </a:solidFill>
                        <a:effectLst/>
                        <a:latin typeface="微軟正黑體"/>
                      </a:endParaRPr>
                    </a:p>
                  </a:txBody>
                  <a:tcPr marL="9525" marR="9525" marT="9525" marB="0" anchor="ctr"/>
                </a:tc>
                <a:tc>
                  <a:txBody>
                    <a:bodyPr/>
                    <a:lstStyle/>
                    <a:p>
                      <a:pPr algn="ctr" fontAlgn="ctr"/>
                      <a:r>
                        <a:rPr lang="zh-TW" altLang="en-US" sz="1600" u="none" strike="noStrike" dirty="0">
                          <a:effectLst/>
                        </a:rPr>
                        <a:t>虛擬碼</a:t>
                      </a:r>
                      <a:endParaRPr lang="zh-TW" altLang="en-US" sz="1600" b="0" i="0" u="none" strike="noStrike" dirty="0">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dirty="0">
                          <a:effectLst/>
                        </a:rPr>
                        <a:t>ICD10</a:t>
                      </a:r>
                      <a:endParaRPr lang="en-US" sz="1600" b="0" i="0" u="none" strike="noStrike" dirty="0">
                        <a:solidFill>
                          <a:srgbClr val="000000"/>
                        </a:solidFill>
                        <a:effectLst/>
                        <a:latin typeface="微軟正黑體"/>
                      </a:endParaRPr>
                    </a:p>
                  </a:txBody>
                  <a:tcPr marL="9525" marR="9525" marT="9525" marB="0" anchor="ctr"/>
                </a:tc>
              </a:tr>
              <a:tr h="200025">
                <a:tc rowSpan="7">
                  <a:txBody>
                    <a:bodyPr/>
                    <a:lstStyle/>
                    <a:p>
                      <a:pPr algn="ctr" fontAlgn="ctr"/>
                      <a:r>
                        <a:rPr lang="en-US" altLang="zh-TW" sz="1400" b="0" i="0" u="none" strike="noStrike" dirty="0" smtClean="0">
                          <a:solidFill>
                            <a:srgbClr val="000000"/>
                          </a:solidFill>
                          <a:effectLst/>
                          <a:latin typeface="+mn-lt"/>
                          <a:ea typeface="+mn-ea"/>
                        </a:rPr>
                        <a:t>05</a:t>
                      </a:r>
                      <a:endParaRPr lang="en-US" altLang="zh-TW" sz="1400" b="0" i="0" u="none" strike="noStrike" dirty="0">
                        <a:solidFill>
                          <a:srgbClr val="000000"/>
                        </a:solidFill>
                        <a:effectLst/>
                        <a:latin typeface="+mn-lt"/>
                        <a:ea typeface="+mn-ea"/>
                      </a:endParaRPr>
                    </a:p>
                  </a:txBody>
                  <a:tcPr marL="9525" marR="9525" marT="9525" marB="0" anchor="ctr"/>
                </a:tc>
                <a:tc rowSpan="7">
                  <a:txBody>
                    <a:bodyPr/>
                    <a:lstStyle/>
                    <a:p>
                      <a:pPr algn="ctr" fontAlgn="ctr"/>
                      <a:r>
                        <a:rPr lang="en-US" altLang="zh-TW" sz="1400" b="0" i="0" u="none" strike="noStrike" dirty="0" smtClean="0">
                          <a:solidFill>
                            <a:srgbClr val="000000"/>
                          </a:solidFill>
                          <a:effectLst/>
                          <a:latin typeface="+mn-lt"/>
                          <a:ea typeface="+mn-ea"/>
                        </a:rPr>
                        <a:t>47803</a:t>
                      </a: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a:solidFill>
                            <a:srgbClr val="000000"/>
                          </a:solidFill>
                          <a:effectLst/>
                          <a:latin typeface="+mn-lt"/>
                          <a:ea typeface="+mn-ea"/>
                        </a:rPr>
                        <a:t>Above knee</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04U0001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a:solidFill>
                            <a:srgbClr val="000000"/>
                          </a:solidFill>
                          <a:effectLst/>
                          <a:latin typeface="+mn-lt"/>
                          <a:ea typeface="+mn-ea"/>
                        </a:rPr>
                        <a:t>Below knee one vessel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04L0001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Below knee two vessel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04L0002</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Below knee three vessel or more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04L0003</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Upper arm</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03U0001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Forearm one vessel</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03L0001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Forearm two vessel or more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03L0002</a:t>
                      </a:r>
                    </a:p>
                  </a:txBody>
                  <a:tcPr marL="9525" marR="9525" marT="9525" marB="0" anchor="ctr"/>
                </a:tc>
              </a:tr>
              <a:tr h="200025">
                <a:tc rowSpan="7">
                  <a:txBody>
                    <a:bodyPr/>
                    <a:lstStyle/>
                    <a:p>
                      <a:pPr algn="ctr" fontAlgn="ctr"/>
                      <a:r>
                        <a:rPr lang="en-US" altLang="zh-TW" sz="1400" b="0" i="0" u="none" strike="noStrike" dirty="0" smtClean="0">
                          <a:solidFill>
                            <a:srgbClr val="000000"/>
                          </a:solidFill>
                          <a:effectLst/>
                          <a:latin typeface="+mn-lt"/>
                          <a:ea typeface="+mn-ea"/>
                        </a:rPr>
                        <a:t>05</a:t>
                      </a:r>
                      <a:endParaRPr lang="en-US" altLang="zh-TW" sz="1400" b="0" i="0" u="none" strike="noStrike" dirty="0">
                        <a:solidFill>
                          <a:srgbClr val="000000"/>
                        </a:solidFill>
                        <a:effectLst/>
                        <a:latin typeface="+mn-lt"/>
                        <a:ea typeface="+mn-ea"/>
                      </a:endParaRPr>
                    </a:p>
                  </a:txBody>
                  <a:tcPr marL="9525" marR="9525" marT="9525" marB="0" anchor="ctr"/>
                </a:tc>
                <a:tc rowSpan="7">
                  <a:txBody>
                    <a:bodyPr/>
                    <a:lstStyle/>
                    <a:p>
                      <a:pPr algn="ctr" fontAlgn="ctr"/>
                      <a:r>
                        <a:rPr lang="en-US" altLang="zh-TW" sz="1400" b="0" i="0" u="none" strike="noStrike" dirty="0" smtClean="0">
                          <a:solidFill>
                            <a:srgbClr val="000000"/>
                          </a:solidFill>
                          <a:effectLst/>
                          <a:latin typeface="+mn-lt"/>
                          <a:ea typeface="+mn-ea"/>
                        </a:rPr>
                        <a:t>47903</a:t>
                      </a: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Above knee</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04U0001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Below knee one vessel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04L0001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dirty="0">
                          <a:solidFill>
                            <a:srgbClr val="000000"/>
                          </a:solidFill>
                          <a:effectLst/>
                          <a:latin typeface="+mn-lt"/>
                          <a:ea typeface="+mn-ea"/>
                        </a:rPr>
                        <a:t>Below knee two vessel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04L0002</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a:solidFill>
                            <a:srgbClr val="000000"/>
                          </a:solidFill>
                          <a:effectLst/>
                          <a:latin typeface="+mn-lt"/>
                          <a:ea typeface="+mn-ea"/>
                        </a:rPr>
                        <a:t>Below knee three vessel or more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04L0003</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a:solidFill>
                            <a:srgbClr val="000000"/>
                          </a:solidFill>
                          <a:effectLst/>
                          <a:latin typeface="+mn-lt"/>
                          <a:ea typeface="+mn-ea"/>
                        </a:rPr>
                        <a:t>Upper arm</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03U0001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a:solidFill>
                            <a:srgbClr val="000000"/>
                          </a:solidFill>
                          <a:effectLst/>
                          <a:latin typeface="+mn-lt"/>
                          <a:ea typeface="+mn-ea"/>
                        </a:rPr>
                        <a:t>Forearm one vessel</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03L0001</a:t>
                      </a:r>
                    </a:p>
                  </a:txBody>
                  <a:tcPr marL="9525" marR="9525" marT="9525" marB="0" anchor="ctr"/>
                </a:tc>
              </a:tr>
              <a:tr h="200025">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vMerge="1">
                  <a:txBody>
                    <a:bodyPr/>
                    <a:lstStyle/>
                    <a:p>
                      <a:pPr algn="ctr" fontAlgn="ctr"/>
                      <a:endParaRPr lang="en-US" altLang="zh-TW" sz="1400" b="0" i="0" u="none" strike="noStrike" dirty="0">
                        <a:solidFill>
                          <a:srgbClr val="000000"/>
                        </a:solidFill>
                        <a:effectLst/>
                        <a:latin typeface="+mn-lt"/>
                        <a:ea typeface="+mn-ea"/>
                      </a:endParaRPr>
                    </a:p>
                  </a:txBody>
                  <a:tcPr marL="9525" marR="9525" marT="9525" marB="0" anchor="ctr"/>
                </a:tc>
                <a:tc>
                  <a:txBody>
                    <a:bodyPr/>
                    <a:lstStyle/>
                    <a:p>
                      <a:pPr algn="l" fontAlgn="ctr"/>
                      <a:r>
                        <a:rPr lang="en-US" sz="1400" b="0" i="0" u="none" strike="noStrike">
                          <a:solidFill>
                            <a:srgbClr val="000000"/>
                          </a:solidFill>
                          <a:effectLst/>
                          <a:latin typeface="+mn-lt"/>
                          <a:ea typeface="+mn-ea"/>
                        </a:rPr>
                        <a:t>Forearm two vessel or more </a:t>
                      </a:r>
                    </a:p>
                  </a:txBody>
                  <a:tcPr marL="9525" marR="9525" marT="9525" marB="0" anchor="ctr"/>
                </a:tc>
                <a:tc>
                  <a:txBody>
                    <a:bodyPr/>
                    <a:lstStyle/>
                    <a:p>
                      <a:pPr algn="ctr" fontAlgn="ctr"/>
                      <a:r>
                        <a:rPr lang="en-US" sz="1400" b="0" i="0" u="none" strike="noStrike" dirty="0">
                          <a:solidFill>
                            <a:srgbClr val="000000"/>
                          </a:solidFill>
                          <a:effectLst/>
                          <a:latin typeface="+mn-lt"/>
                          <a:ea typeface="+mn-ea"/>
                        </a:rPr>
                        <a:t>03L0002</a:t>
                      </a:r>
                    </a:p>
                  </a:txBody>
                  <a:tcPr marL="9525" marR="9525" marT="9525" marB="0"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77763466"/>
              </p:ext>
            </p:extLst>
          </p:nvPr>
        </p:nvGraphicFramePr>
        <p:xfrm>
          <a:off x="4355976" y="1769906"/>
          <a:ext cx="4753910" cy="2220848"/>
        </p:xfrm>
        <a:graphic>
          <a:graphicData uri="http://schemas.openxmlformats.org/drawingml/2006/table">
            <a:tbl>
              <a:tblPr>
                <a:tableStyleId>{5C22544A-7EE6-4342-B048-85BDC9FD1C3A}</a:tableStyleId>
              </a:tblPr>
              <a:tblGrid>
                <a:gridCol w="758949"/>
                <a:gridCol w="3994961"/>
              </a:tblGrid>
              <a:tr h="437768">
                <a:tc>
                  <a:txBody>
                    <a:bodyPr/>
                    <a:lstStyle/>
                    <a:p>
                      <a:pPr algn="l" fontAlgn="t"/>
                      <a:r>
                        <a:rPr lang="en-US" sz="1300" u="none" strike="noStrike" dirty="0" smtClean="0">
                          <a:effectLst/>
                        </a:rPr>
                        <a:t>DRG4</a:t>
                      </a:r>
                      <a:r>
                        <a:rPr lang="en-US" altLang="zh-TW" sz="1300" u="none" strike="noStrike" dirty="0" smtClean="0">
                          <a:effectLst/>
                        </a:rPr>
                        <a:t>7803</a:t>
                      </a:r>
                      <a:endParaRPr lang="en-US" sz="13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300" u="none" strike="noStrike" dirty="0" smtClean="0">
                          <a:effectLst/>
                        </a:rPr>
                        <a:t>其他血管手術</a:t>
                      </a:r>
                      <a:r>
                        <a:rPr lang="en-US" altLang="zh-TW" sz="1300" u="none" strike="noStrike" dirty="0" smtClean="0">
                          <a:effectLst/>
                        </a:rPr>
                        <a:t>(3)</a:t>
                      </a:r>
                      <a:r>
                        <a:rPr lang="zh-TW" altLang="en-US" sz="1300" u="none" strike="noStrike" dirty="0" smtClean="0">
                          <a:effectLst/>
                        </a:rPr>
                        <a:t>，未施行非冠狀動脈血管成形術及血管支架植入術，有合併症或併發症</a:t>
                      </a:r>
                      <a:endParaRPr lang="en-US" altLang="zh-TW" sz="1300" u="none" strike="noStrike" dirty="0" smtClean="0">
                        <a:effectLst/>
                      </a:endParaRPr>
                    </a:p>
                  </a:txBody>
                  <a:tcPr marL="0" marR="0" marT="0" marB="0">
                    <a:solidFill>
                      <a:schemeClr val="accent6">
                        <a:lumMod val="40000"/>
                        <a:lumOff val="60000"/>
                      </a:schemeClr>
                    </a:solidFill>
                  </a:tcPr>
                </a:tc>
              </a:tr>
              <a:tr h="209550">
                <a:tc>
                  <a:txBody>
                    <a:bodyPr/>
                    <a:lstStyle/>
                    <a:p>
                      <a:pPr algn="l" fontAlgn="t"/>
                      <a:r>
                        <a:rPr lang="zh-TW" altLang="en-US" sz="1300" u="none" strike="noStrike" dirty="0">
                          <a:effectLst/>
                        </a:rPr>
                        <a:t>　</a:t>
                      </a:r>
                      <a:endParaRPr lang="zh-TW" altLang="en-US" sz="13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300" u="none" strike="noStrike" dirty="0" smtClean="0">
                          <a:effectLst/>
                        </a:rPr>
                        <a:t>OTHER VASCULAR PROCEDURES(3) WITHOUT ANGIOPLASTY OF NON-CORONARY VESSEL AND INSERTION OF NON-CORONARY ARTERY STENT OR STENTS WITH CC</a:t>
                      </a:r>
                      <a:endParaRPr lang="en-US" sz="1300" b="1" i="0" u="none" strike="noStrike" dirty="0">
                        <a:solidFill>
                          <a:srgbClr val="000000"/>
                        </a:solidFill>
                        <a:effectLst/>
                        <a:latin typeface="Times New Roman"/>
                      </a:endParaRPr>
                    </a:p>
                  </a:txBody>
                  <a:tcPr marL="0" marR="0" marT="0" marB="0">
                    <a:solidFill>
                      <a:schemeClr val="accent6">
                        <a:lumMod val="40000"/>
                        <a:lumOff val="60000"/>
                      </a:schemeClr>
                    </a:solidFill>
                  </a:tcPr>
                </a:tc>
              </a:tr>
              <a:tr h="209550">
                <a:tc>
                  <a:txBody>
                    <a:bodyPr/>
                    <a:lstStyle/>
                    <a:p>
                      <a:pPr algn="l" fontAlgn="t"/>
                      <a:r>
                        <a:rPr lang="en-US" sz="1300" u="none" strike="noStrike" dirty="0" smtClean="0">
                          <a:effectLst/>
                        </a:rPr>
                        <a:t>DRG4</a:t>
                      </a:r>
                      <a:r>
                        <a:rPr lang="en-US" altLang="zh-TW" sz="1300" u="none" strike="noStrike" dirty="0" smtClean="0">
                          <a:effectLst/>
                        </a:rPr>
                        <a:t>7903</a:t>
                      </a:r>
                      <a:endParaRPr lang="en-US" sz="13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300" u="none" strike="noStrike" dirty="0" smtClean="0">
                          <a:effectLst/>
                        </a:rPr>
                        <a:t>其他血管手術</a:t>
                      </a:r>
                      <a:r>
                        <a:rPr lang="en-US" altLang="zh-TW" sz="1300" u="none" strike="noStrike" dirty="0" smtClean="0">
                          <a:effectLst/>
                        </a:rPr>
                        <a:t>(3)</a:t>
                      </a:r>
                      <a:r>
                        <a:rPr lang="zh-TW" altLang="en-US" sz="1300" u="none" strike="noStrike" dirty="0" smtClean="0">
                          <a:effectLst/>
                        </a:rPr>
                        <a:t>，未施行非冠狀動脈血管成形術及血管支架植入術，無合併症或併發症</a:t>
                      </a:r>
                      <a:endParaRPr lang="zh-TW" altLang="en-US" sz="1300" b="1" i="0" u="none" strike="noStrike" dirty="0">
                        <a:solidFill>
                          <a:srgbClr val="000000"/>
                        </a:solidFill>
                        <a:effectLst/>
                        <a:latin typeface="新細明體"/>
                      </a:endParaRPr>
                    </a:p>
                  </a:txBody>
                  <a:tcPr marL="0" marR="0" marT="0" marB="0">
                    <a:solidFill>
                      <a:schemeClr val="accent6">
                        <a:lumMod val="40000"/>
                        <a:lumOff val="60000"/>
                      </a:schemeClr>
                    </a:solidFill>
                  </a:tcPr>
                </a:tc>
              </a:tr>
              <a:tr h="209550">
                <a:tc>
                  <a:txBody>
                    <a:bodyPr/>
                    <a:lstStyle/>
                    <a:p>
                      <a:pPr algn="l" fontAlgn="t"/>
                      <a:r>
                        <a:rPr lang="zh-TW" altLang="en-US" sz="1300" u="none" strike="noStrike" dirty="0">
                          <a:effectLst/>
                        </a:rPr>
                        <a:t>　</a:t>
                      </a:r>
                      <a:endParaRPr lang="zh-TW" altLang="en-US" sz="13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300" u="none" strike="noStrike" dirty="0" smtClean="0">
                          <a:effectLst/>
                        </a:rPr>
                        <a:t>OTHER VASCULAR PROCEDURES(3) WITHOUT ANGIOPLASTY OF NON-CORONARY VESSEL AND INSERTION OF NON-CORONARY ARTERY STENT OR STENTS WITHOUT CC,COMMUNICATION </a:t>
                      </a:r>
                      <a:r>
                        <a:rPr lang="en-US" sz="1300" u="none" strike="noStrike" dirty="0">
                          <a:effectLst/>
                        </a:rPr>
                        <a:t>THERAPY  AGE ≧18 WITHOUT CC</a:t>
                      </a:r>
                      <a:endParaRPr lang="en-US" sz="13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384276143"/>
              </p:ext>
            </p:extLst>
          </p:nvPr>
        </p:nvGraphicFramePr>
        <p:xfrm>
          <a:off x="4355976" y="3981822"/>
          <a:ext cx="4749924" cy="2468880"/>
        </p:xfrm>
        <a:graphic>
          <a:graphicData uri="http://schemas.openxmlformats.org/drawingml/2006/table">
            <a:tbl>
              <a:tblPr>
                <a:tableStyleId>{5C22544A-7EE6-4342-B048-85BDC9FD1C3A}</a:tableStyleId>
              </a:tblPr>
              <a:tblGrid>
                <a:gridCol w="709295"/>
                <a:gridCol w="748265"/>
                <a:gridCol w="3292364"/>
              </a:tblGrid>
              <a:tr h="99824">
                <a:tc>
                  <a:txBody>
                    <a:bodyPr/>
                    <a:lstStyle/>
                    <a:p>
                      <a:pPr algn="l" fontAlgn="ctr"/>
                      <a:endParaRPr lang="zh-TW" altLang="en-US" sz="12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300" b="1" i="0" u="none" strike="noStrike" dirty="0" smtClean="0">
                          <a:solidFill>
                            <a:srgbClr val="000000"/>
                          </a:solidFill>
                          <a:effectLst/>
                          <a:latin typeface="+mn-lt"/>
                        </a:rPr>
                        <a:t>OPERATING ROOM PROCEDURES</a:t>
                      </a:r>
                      <a:endParaRPr lang="en-US" sz="13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zh-TW" altLang="en-US"/>
                    </a:p>
                  </a:txBody>
                  <a:tcPr/>
                </a:tc>
              </a:tr>
              <a:tr h="99824">
                <a:tc>
                  <a:txBody>
                    <a:bodyPr/>
                    <a:lstStyle/>
                    <a:p>
                      <a:pPr algn="l" fontAlgn="ctr"/>
                      <a:endParaRPr lang="zh-TW" altLang="en-US" sz="12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0" i="0" u="none" strike="noStrike" dirty="0">
                          <a:solidFill>
                            <a:srgbClr val="000000"/>
                          </a:solidFill>
                          <a:effectLst/>
                          <a:latin typeface="+mn-lt"/>
                        </a:rPr>
                        <a:t>0W3Q7ZZ</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ctr"/>
                      <a:r>
                        <a:rPr lang="en-US" sz="1300" b="0" i="0" u="none" strike="noStrike" dirty="0">
                          <a:solidFill>
                            <a:srgbClr val="000000"/>
                          </a:solidFill>
                          <a:effectLst/>
                          <a:latin typeface="+mn-lt"/>
                        </a:rPr>
                        <a:t>Control Bleeding in Respiratory Tract, Via Natural or Artificial Opening</a:t>
                      </a:r>
                    </a:p>
                  </a:txBody>
                  <a:tcPr marL="0" marR="0" marT="0" marB="0" anchor="ct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r h="99824">
                <a:tc>
                  <a:txBody>
                    <a:bodyPr/>
                    <a:lstStyle/>
                    <a:p>
                      <a:pPr algn="l" fontAlgn="ctr"/>
                      <a:r>
                        <a:rPr lang="zh-TW" altLang="en-US" sz="1200" u="none" strike="noStrike" dirty="0">
                          <a:effectLst/>
                        </a:rPr>
                        <a:t>　</a:t>
                      </a:r>
                      <a:endParaRPr lang="zh-TW" altLang="en-US" sz="1200" b="0" i="0" u="none" strike="noStrike" dirty="0">
                        <a:solidFill>
                          <a:srgbClr val="000000"/>
                        </a:solidFill>
                        <a:effectLst/>
                        <a:latin typeface="新細明體"/>
                      </a:endParaRPr>
                    </a:p>
                  </a:txBody>
                  <a:tcPr marL="0" marR="0" marT="0" marB="0" anchor="ctr">
                    <a:lnR w="12700" cap="flat" cmpd="sng" algn="ctr">
                      <a:no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300" b="1" u="none" strike="noStrike" dirty="0" smtClean="0">
                          <a:effectLst/>
                          <a:latin typeface="+mn-lt"/>
                        </a:rPr>
                        <a:t>WITH OR WITHOUT</a:t>
                      </a:r>
                      <a:endParaRPr lang="en-US" sz="13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zh-TW" altLang="en-US"/>
                    </a:p>
                  </a:txBody>
                  <a:tcPr/>
                </a:tc>
              </a:tr>
              <a:tr h="209550">
                <a:tc>
                  <a:txBody>
                    <a:bodyPr/>
                    <a:lstStyle/>
                    <a:p>
                      <a:pPr algn="l" fontAlgn="ctr"/>
                      <a:r>
                        <a:rPr lang="zh-TW" altLang="en-US" sz="1200" u="none" strike="noStrike">
                          <a:effectLst/>
                        </a:rPr>
                        <a:t>　</a:t>
                      </a:r>
                      <a:endParaRPr lang="zh-TW" altLang="en-US" sz="12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300" b="1" i="0" u="none" strike="noStrike" dirty="0" smtClean="0">
                          <a:solidFill>
                            <a:srgbClr val="000000"/>
                          </a:solidFill>
                          <a:effectLst/>
                          <a:latin typeface="+mn-lt"/>
                        </a:rPr>
                        <a:t>OPERATING ROOM PROCEDURES</a:t>
                      </a:r>
                      <a:endParaRPr lang="en-US" sz="13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zh-TW" altLang="en-US"/>
                    </a:p>
                  </a:txBody>
                  <a:tcPr/>
                </a:tc>
              </a:tr>
              <a:tr h="209550">
                <a:tc>
                  <a:txBody>
                    <a:bodyPr/>
                    <a:lstStyle/>
                    <a:p>
                      <a:pPr algn="l" fontAlgn="ctr"/>
                      <a:r>
                        <a:rPr lang="zh-TW" altLang="en-US" sz="1200" u="none" strike="noStrike" dirty="0">
                          <a:effectLst/>
                        </a:rPr>
                        <a:t>　</a:t>
                      </a:r>
                      <a:endParaRPr lang="zh-TW" altLang="en-US" sz="12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1" i="0" u="none" strike="noStrike" dirty="0">
                          <a:solidFill>
                            <a:srgbClr val="FF0000"/>
                          </a:solidFill>
                          <a:effectLst/>
                          <a:latin typeface="+mn-lt"/>
                        </a:rPr>
                        <a:t>04U0001</a:t>
                      </a: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rgbClr val="FFFF00"/>
                    </a:solidFill>
                  </a:tcPr>
                </a:tc>
                <a:tc>
                  <a:txBody>
                    <a:bodyPr/>
                    <a:lstStyle/>
                    <a:p>
                      <a:pPr algn="l" fontAlgn="ctr"/>
                      <a:r>
                        <a:rPr lang="en-US" sz="1300" b="1" i="0" u="none" strike="noStrike" dirty="0">
                          <a:solidFill>
                            <a:srgbClr val="FF0000"/>
                          </a:solidFill>
                          <a:effectLst/>
                          <a:latin typeface="+mn-lt"/>
                        </a:rPr>
                        <a:t>Above knee</a:t>
                      </a: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9550">
                <a:tc>
                  <a:txBody>
                    <a:bodyPr/>
                    <a:lstStyle/>
                    <a:p>
                      <a:pPr algn="l" fontAlgn="ctr"/>
                      <a:r>
                        <a:rPr lang="zh-TW" altLang="en-US" sz="1200" u="none" strike="noStrike">
                          <a:effectLst/>
                        </a:rPr>
                        <a:t>　</a:t>
                      </a:r>
                      <a:endParaRPr lang="zh-TW" altLang="en-US" sz="12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1" i="0" u="none" strike="noStrike" dirty="0">
                          <a:solidFill>
                            <a:srgbClr val="FF0000"/>
                          </a:solidFill>
                          <a:effectLst/>
                          <a:latin typeface="+mn-lt"/>
                        </a:rPr>
                        <a:t>04L0001</a:t>
                      </a:r>
                    </a:p>
                  </a:txBody>
                  <a:tcPr marL="0" marR="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algn="l" fontAlgn="ctr"/>
                      <a:r>
                        <a:rPr lang="en-US" sz="1300" b="1" i="0" u="none" strike="noStrike" dirty="0">
                          <a:solidFill>
                            <a:srgbClr val="FF0000"/>
                          </a:solidFill>
                          <a:effectLst/>
                          <a:latin typeface="+mn-lt"/>
                        </a:rPr>
                        <a:t>Below knee one vessel </a:t>
                      </a: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9550">
                <a:tc>
                  <a:txBody>
                    <a:bodyPr/>
                    <a:lstStyle/>
                    <a:p>
                      <a:pPr algn="l" fontAlgn="ctr"/>
                      <a:endParaRPr lang="zh-TW" altLang="en-US" sz="12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1" i="0" u="none" strike="noStrike" dirty="0">
                          <a:solidFill>
                            <a:srgbClr val="FF0000"/>
                          </a:solidFill>
                          <a:effectLst/>
                          <a:latin typeface="+mn-lt"/>
                        </a:rPr>
                        <a:t>04L0002</a:t>
                      </a:r>
                    </a:p>
                  </a:txBody>
                  <a:tcPr marL="0" marR="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algn="l" fontAlgn="ctr"/>
                      <a:r>
                        <a:rPr lang="en-US" sz="1300" b="1" i="0" u="none" strike="noStrike" dirty="0">
                          <a:solidFill>
                            <a:srgbClr val="FF0000"/>
                          </a:solidFill>
                          <a:effectLst/>
                          <a:latin typeface="+mn-lt"/>
                        </a:rPr>
                        <a:t>Below knee two vessel </a:t>
                      </a: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9550">
                <a:tc>
                  <a:txBody>
                    <a:bodyPr/>
                    <a:lstStyle/>
                    <a:p>
                      <a:pPr algn="l" fontAlgn="ctr"/>
                      <a:endParaRPr lang="zh-TW" altLang="en-US" sz="12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1" i="0" u="none" strike="noStrike">
                          <a:solidFill>
                            <a:srgbClr val="FF0000"/>
                          </a:solidFill>
                          <a:effectLst/>
                          <a:latin typeface="+mn-lt"/>
                        </a:rPr>
                        <a:t>04L0003</a:t>
                      </a:r>
                    </a:p>
                  </a:txBody>
                  <a:tcPr marL="0" marR="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algn="l" fontAlgn="ctr"/>
                      <a:r>
                        <a:rPr lang="en-US" sz="1300" b="1" i="0" u="none" strike="noStrike" dirty="0">
                          <a:solidFill>
                            <a:srgbClr val="FF0000"/>
                          </a:solidFill>
                          <a:effectLst/>
                          <a:latin typeface="+mn-lt"/>
                        </a:rPr>
                        <a:t>Below knee three vessel or more </a:t>
                      </a: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9550">
                <a:tc>
                  <a:txBody>
                    <a:bodyPr/>
                    <a:lstStyle/>
                    <a:p>
                      <a:pPr algn="l" fontAlgn="ctr"/>
                      <a:endParaRPr lang="zh-TW" altLang="en-US" sz="12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1" i="0" u="none" strike="noStrike">
                          <a:solidFill>
                            <a:srgbClr val="FF0000"/>
                          </a:solidFill>
                          <a:effectLst/>
                          <a:latin typeface="+mn-lt"/>
                        </a:rPr>
                        <a:t>03U0001</a:t>
                      </a:r>
                    </a:p>
                  </a:txBody>
                  <a:tcPr marL="0" marR="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algn="l" fontAlgn="ctr"/>
                      <a:r>
                        <a:rPr lang="en-US" sz="1300" b="1" i="0" u="none" strike="noStrike" dirty="0">
                          <a:solidFill>
                            <a:srgbClr val="FF0000"/>
                          </a:solidFill>
                          <a:effectLst/>
                          <a:latin typeface="+mn-lt"/>
                        </a:rPr>
                        <a:t>Upper arm</a:t>
                      </a: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9550">
                <a:tc>
                  <a:txBody>
                    <a:bodyPr/>
                    <a:lstStyle/>
                    <a:p>
                      <a:pPr algn="l" fontAlgn="ctr"/>
                      <a:endParaRPr lang="zh-TW" altLang="en-US" sz="12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1" i="0" u="none" strike="noStrike">
                          <a:solidFill>
                            <a:srgbClr val="FF0000"/>
                          </a:solidFill>
                          <a:effectLst/>
                          <a:latin typeface="+mn-lt"/>
                        </a:rPr>
                        <a:t>03L0001</a:t>
                      </a:r>
                    </a:p>
                  </a:txBody>
                  <a:tcPr marL="0" marR="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algn="l" fontAlgn="ctr"/>
                      <a:r>
                        <a:rPr lang="en-US" sz="1300" b="1" i="0" u="none" strike="noStrike" dirty="0">
                          <a:solidFill>
                            <a:srgbClr val="FF0000"/>
                          </a:solidFill>
                          <a:effectLst/>
                          <a:latin typeface="+mn-lt"/>
                        </a:rPr>
                        <a:t>Forearm one vessel</a:t>
                      </a: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9550">
                <a:tc>
                  <a:txBody>
                    <a:bodyPr/>
                    <a:lstStyle/>
                    <a:p>
                      <a:pPr algn="l" fontAlgn="ctr"/>
                      <a:endParaRPr lang="zh-TW" altLang="en-US" sz="12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300" b="1" i="0" u="none" strike="noStrike" dirty="0">
                          <a:solidFill>
                            <a:srgbClr val="FF0000"/>
                          </a:solidFill>
                          <a:effectLst/>
                          <a:latin typeface="+mn-lt"/>
                        </a:rPr>
                        <a:t>03L0002</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1300" b="1" i="0" u="none" strike="noStrike" dirty="0">
                          <a:solidFill>
                            <a:srgbClr val="FF0000"/>
                          </a:solidFill>
                          <a:effectLst/>
                          <a:latin typeface="+mn-lt"/>
                        </a:rPr>
                        <a:t>Forearm two vessel or more </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8" name="八角星形 7"/>
          <p:cNvSpPr/>
          <p:nvPr/>
        </p:nvSpPr>
        <p:spPr>
          <a:xfrm>
            <a:off x="4384550" y="1221135"/>
            <a:ext cx="619497" cy="576064"/>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10" name="橢圓形圖說文字 9"/>
          <p:cNvSpPr/>
          <p:nvPr/>
        </p:nvSpPr>
        <p:spPr>
          <a:xfrm>
            <a:off x="3203848" y="1700808"/>
            <a:ext cx="959854" cy="599813"/>
          </a:xfrm>
          <a:prstGeom prst="wedgeEllipseCallout">
            <a:avLst>
              <a:gd name="adj1" fmla="val 48432"/>
              <a:gd name="adj2" fmla="val 4807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ysClr val="windowText" lastClr="000000"/>
                </a:solidFill>
              </a:rPr>
              <a:t>加編</a:t>
            </a:r>
            <a:endParaRPr lang="zh-TW" altLang="en-US" dirty="0">
              <a:solidFill>
                <a:sysClr val="windowText" lastClr="000000"/>
              </a:solidFill>
            </a:endParaRPr>
          </a:p>
        </p:txBody>
      </p:sp>
    </p:spTree>
    <p:extLst>
      <p:ext uri="{BB962C8B-B14F-4D97-AF65-F5344CB8AC3E}">
        <p14:creationId xmlns:p14="http://schemas.microsoft.com/office/powerpoint/2010/main" val="33343925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19836"/>
            <a:ext cx="6131024" cy="1143000"/>
          </a:xfrm>
        </p:spPr>
        <p:txBody>
          <a:bodyPr/>
          <a:lstStyle/>
          <a:p>
            <a:r>
              <a:rPr lang="zh-TW" altLang="en-US" sz="4000" b="1" dirty="0" smtClean="0">
                <a:effectLst>
                  <a:outerShdw blurRad="38100" dist="38100" dir="2700000" algn="tl">
                    <a:srgbClr val="000000">
                      <a:alpha val="43137"/>
                    </a:srgbClr>
                  </a:outerShdw>
                </a:effectLst>
              </a:rPr>
              <a:t>顯微手術</a:t>
            </a:r>
            <a:r>
              <a:rPr lang="en-US" altLang="zh-TW" sz="4000" b="1" dirty="0" smtClean="0">
                <a:effectLst>
                  <a:outerShdw blurRad="38100" dist="38100" dir="2700000" algn="tl">
                    <a:srgbClr val="000000">
                      <a:alpha val="43137"/>
                    </a:srgbClr>
                  </a:outerShdw>
                </a:effectLst>
              </a:rPr>
              <a:t>-1</a:t>
            </a:r>
            <a:r>
              <a:rPr lang="en-US" altLang="zh-TW" sz="2800" b="1" dirty="0" smtClean="0">
                <a:effectLst>
                  <a:outerShdw blurRad="38100" dist="38100" dir="2700000" algn="tl">
                    <a:srgbClr val="000000">
                      <a:alpha val="43137"/>
                    </a:srgbClr>
                  </a:outerShdw>
                </a:effectLst>
              </a:rPr>
              <a:t>(4.0</a:t>
            </a:r>
            <a:r>
              <a:rPr lang="zh-TW" altLang="en-US" sz="2800" b="1" dirty="0" smtClean="0">
                <a:effectLst>
                  <a:outerShdw blurRad="38100" dist="38100" dir="2700000" algn="tl">
                    <a:srgbClr val="000000">
                      <a:alpha val="43137"/>
                    </a:srgbClr>
                  </a:outerShdw>
                </a:effectLst>
              </a:rPr>
              <a:t>版</a:t>
            </a:r>
            <a:r>
              <a:rPr lang="en-US" altLang="zh-TW" sz="2800" b="1" dirty="0" smtClean="0">
                <a:effectLst>
                  <a:outerShdw blurRad="38100" dist="38100" dir="2700000" algn="tl">
                    <a:srgbClr val="000000">
                      <a:alpha val="43137"/>
                    </a:srgbClr>
                  </a:outerShdw>
                </a:effectLst>
              </a:rPr>
              <a:t>)</a:t>
            </a:r>
            <a:endParaRPr lang="zh-TW" altLang="en-US" sz="28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17</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793958627"/>
              </p:ext>
            </p:extLst>
          </p:nvPr>
        </p:nvGraphicFramePr>
        <p:xfrm>
          <a:off x="611560" y="3519851"/>
          <a:ext cx="7848872" cy="1219200"/>
        </p:xfrm>
        <a:graphic>
          <a:graphicData uri="http://schemas.openxmlformats.org/drawingml/2006/table">
            <a:tbl>
              <a:tblPr>
                <a:tableStyleId>{5C22544A-7EE6-4342-B048-85BDC9FD1C3A}</a:tableStyleId>
              </a:tblPr>
              <a:tblGrid>
                <a:gridCol w="1017447"/>
                <a:gridCol w="6831425"/>
              </a:tblGrid>
              <a:tr h="209550">
                <a:tc>
                  <a:txBody>
                    <a:bodyPr/>
                    <a:lstStyle/>
                    <a:p>
                      <a:pPr algn="l" fontAlgn="t"/>
                      <a:r>
                        <a:rPr lang="en-US" sz="1600" u="none" strike="noStrike" dirty="0">
                          <a:effectLst/>
                        </a:rPr>
                        <a:t>DRG26301</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dirty="0">
                          <a:effectLst/>
                        </a:rPr>
                        <a:t>皮膚潰瘍或蜂窩組織炎，皮膚重建相關顯微手術，有合併症或併發症</a:t>
                      </a:r>
                      <a:endParaRPr lang="zh-TW" altLang="en-US" sz="1600" b="1" i="0" u="none" strike="noStrike" dirty="0">
                        <a:solidFill>
                          <a:srgbClr val="000000"/>
                        </a:solidFill>
                        <a:effectLst/>
                        <a:latin typeface="新細明體"/>
                      </a:endParaRPr>
                    </a:p>
                  </a:txBody>
                  <a:tcPr marL="0" marR="0" marT="0" marB="0">
                    <a:solidFill>
                      <a:schemeClr val="accent6">
                        <a:lumMod val="40000"/>
                        <a:lumOff val="60000"/>
                      </a:schemeClr>
                    </a:solidFill>
                  </a:tcPr>
                </a:tc>
              </a:tr>
              <a:tr h="209550">
                <a:tc>
                  <a:txBody>
                    <a:bodyPr/>
                    <a:lstStyle/>
                    <a:p>
                      <a:pPr algn="l" fontAlgn="t"/>
                      <a:r>
                        <a:rPr lang="zh-TW" altLang="en-US" sz="1600" u="none" strike="noStrike">
                          <a:effectLst/>
                        </a:rPr>
                        <a:t>　</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dirty="0">
                          <a:effectLst/>
                        </a:rPr>
                        <a:t>SKIN RECONSTRUCTION MICROSURGERY FOR SKIN ULCER OR CELLULITIS WITH CC</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r>
              <a:tr h="209550">
                <a:tc>
                  <a:txBody>
                    <a:bodyPr/>
                    <a:lstStyle/>
                    <a:p>
                      <a:pPr algn="l" fontAlgn="t"/>
                      <a:r>
                        <a:rPr lang="en-US" sz="1600" u="none" strike="noStrike">
                          <a:effectLst/>
                        </a:rPr>
                        <a:t>DRG26401</a:t>
                      </a:r>
                      <a:endParaRPr 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a:effectLst/>
                        </a:rPr>
                        <a:t>皮膚潰瘍或蜂窩組織炎，皮膚重建相關顯微手術，無合併症或併發症</a:t>
                      </a:r>
                      <a:endParaRPr lang="zh-TW" altLang="en-US" sz="1600" b="1" i="0" u="none" strike="noStrike">
                        <a:solidFill>
                          <a:srgbClr val="000000"/>
                        </a:solidFill>
                        <a:effectLst/>
                        <a:latin typeface="新細明體"/>
                      </a:endParaRPr>
                    </a:p>
                  </a:txBody>
                  <a:tcPr marL="0" marR="0" marT="0" marB="0">
                    <a:solidFill>
                      <a:schemeClr val="accent6">
                        <a:lumMod val="40000"/>
                        <a:lumOff val="60000"/>
                      </a:schemeClr>
                    </a:solidFill>
                  </a:tcPr>
                </a:tc>
              </a:tr>
              <a:tr h="209550">
                <a:tc>
                  <a:txBody>
                    <a:bodyPr/>
                    <a:lstStyle/>
                    <a:p>
                      <a:pPr algn="l" fontAlgn="t"/>
                      <a:r>
                        <a:rPr lang="zh-TW" altLang="en-US" sz="1600" u="none" strike="noStrike" dirty="0">
                          <a:effectLst/>
                        </a:rPr>
                        <a:t>　</a:t>
                      </a:r>
                      <a:endParaRPr lang="zh-TW" alt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dirty="0">
                          <a:effectLst/>
                        </a:rPr>
                        <a:t>SKIN RECONSTRUCTION MICROSURGERY FOR SKIN ULCER OR CELLULITIS WITHOUT CC</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609236702"/>
              </p:ext>
            </p:extLst>
          </p:nvPr>
        </p:nvGraphicFramePr>
        <p:xfrm>
          <a:off x="611560" y="1340768"/>
          <a:ext cx="7776864" cy="2026920"/>
        </p:xfrm>
        <a:graphic>
          <a:graphicData uri="http://schemas.openxmlformats.org/drawingml/2006/table">
            <a:tbl>
              <a:tblPr>
                <a:tableStyleId>{5940675A-B579-460E-94D1-54222C63F5DA}</a:tableStyleId>
              </a:tblPr>
              <a:tblGrid>
                <a:gridCol w="912624"/>
                <a:gridCol w="1016925"/>
                <a:gridCol w="4048142"/>
                <a:gridCol w="1799173"/>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dirty="0">
                          <a:effectLst/>
                        </a:rPr>
                        <a:t>DRG</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a:effectLst/>
                        </a:rPr>
                        <a:t>虛擬碼英文</a:t>
                      </a:r>
                      <a:endParaRPr lang="zh-TW" altLang="en-US" sz="1600" b="0" i="0" u="none" strike="noStrike">
                        <a:solidFill>
                          <a:srgbClr val="000000"/>
                        </a:solidFill>
                        <a:effectLst/>
                        <a:latin typeface="微軟正黑體"/>
                      </a:endParaRPr>
                    </a:p>
                  </a:txBody>
                  <a:tcPr marL="9525" marR="9525" marT="9525" marB="0" anchor="ctr"/>
                </a:tc>
                <a:tc>
                  <a:txBody>
                    <a:bodyPr/>
                    <a:lstStyle/>
                    <a:p>
                      <a:pPr algn="ctr" fontAlgn="ctr"/>
                      <a:r>
                        <a:rPr lang="zh-TW" altLang="en-US" sz="1600" u="none" strike="noStrike" dirty="0">
                          <a:effectLst/>
                        </a:rPr>
                        <a:t>虛擬碼</a:t>
                      </a:r>
                      <a:endParaRPr lang="zh-TW" altLang="en-US" sz="1600" b="0" i="0" u="none" strike="noStrike" dirty="0">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09</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26301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Microsurgery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0H00001</a:t>
                      </a:r>
                      <a:endParaRPr lang="en-US"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09</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26401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Microsurgery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0H00001</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09</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26501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Microsurgery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0H00001</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09</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26601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Microsurgery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0H00001</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dirty="0">
                          <a:effectLst/>
                        </a:rPr>
                        <a:t>21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44105</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Microsurgery</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0H00001</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21</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44106</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Microsurgery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0H00001</a:t>
                      </a:r>
                      <a:endParaRPr lang="en-US"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996729375"/>
              </p:ext>
            </p:extLst>
          </p:nvPr>
        </p:nvGraphicFramePr>
        <p:xfrm>
          <a:off x="611560" y="4750955"/>
          <a:ext cx="7848874" cy="1950720"/>
        </p:xfrm>
        <a:graphic>
          <a:graphicData uri="http://schemas.openxmlformats.org/drawingml/2006/table">
            <a:tbl>
              <a:tblPr>
                <a:tableStyleId>{5C22544A-7EE6-4342-B048-85BDC9FD1C3A}</a:tableStyleId>
              </a:tblPr>
              <a:tblGrid>
                <a:gridCol w="1008112"/>
                <a:gridCol w="936104"/>
                <a:gridCol w="5904658"/>
              </a:tblGrid>
              <a:tr h="209550">
                <a:tc>
                  <a:txBody>
                    <a:bodyPr/>
                    <a:lstStyle/>
                    <a:p>
                      <a:pPr algn="l" fontAlgn="ctr"/>
                      <a:endParaRPr lang="zh-TW" altLang="en-US" sz="16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600" b="1" u="none" strike="noStrike" kern="1200" dirty="0" smtClean="0">
                          <a:solidFill>
                            <a:schemeClr val="dk1"/>
                          </a:solidFill>
                          <a:effectLst/>
                          <a:latin typeface="+mn-lt"/>
                          <a:ea typeface="+mn-ea"/>
                          <a:cs typeface="+mn-cs"/>
                        </a:rPr>
                        <a:t>OPERATING ROOM PROCEDURES</a:t>
                      </a:r>
                      <a:endParaRPr lang="en-US" sz="1600" b="1" u="none" strike="noStrike" kern="1200" dirty="0">
                        <a:solidFill>
                          <a:schemeClr val="dk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ct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955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dirty="0">
                          <a:effectLst/>
                        </a:rPr>
                        <a:t>0KXH0ZZ</a:t>
                      </a:r>
                      <a:endParaRPr lang="en-US" sz="16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rPr>
                        <a:t>Transfer Right Thorax Muscle, Open Approach</a:t>
                      </a:r>
                      <a:endParaRPr 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955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dirty="0">
                          <a:effectLst/>
                        </a:rPr>
                        <a:t>0KXH4ZZ</a:t>
                      </a:r>
                      <a:endParaRPr lang="en-US" sz="16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rPr>
                        <a:t>Transfer Right Thorax Muscle, Percutaneous Endoscopic Approach</a:t>
                      </a:r>
                      <a:endParaRPr 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9550">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a:effectLst/>
                        </a:rPr>
                        <a:t>0KXJ0ZZ</a:t>
                      </a:r>
                      <a:endParaRPr lang="en-US" sz="16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rPr>
                        <a:t>Transfer Left Thorax Muscle, Open Approach</a:t>
                      </a:r>
                      <a:endParaRPr 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9550">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a:effectLst/>
                        </a:rPr>
                        <a:t>0KXJ4ZZ</a:t>
                      </a:r>
                      <a:endParaRPr lang="en-US" sz="1600" b="0" i="0" u="none" strike="noStrike">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rPr>
                        <a:t>Transfer Left Thorax Muscle, Percutaneous Endoscopic Approach</a:t>
                      </a:r>
                      <a:endParaRPr 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9550">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a:effectLst/>
                        </a:rPr>
                        <a:t>AND</a:t>
                      </a:r>
                      <a:endParaRPr lang="en-US" sz="1600" b="1" i="0" u="none" strike="noStrike">
                        <a:solidFill>
                          <a:srgbClr val="000000"/>
                        </a:solidFill>
                        <a:effectLst/>
                        <a:latin typeface="Times New Roman"/>
                      </a:endParaRPr>
                    </a:p>
                  </a:txBody>
                  <a:tcPr marL="0" marR="0" marT="0" marB="0">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t"/>
                      <a:r>
                        <a:rPr lang="zh-TW" altLang="en-US" sz="1600" b="1" u="none" strike="noStrike" dirty="0">
                          <a:effectLst/>
                        </a:rPr>
                        <a:t>　</a:t>
                      </a:r>
                      <a:endParaRPr lang="zh-TW" altLang="en-US" sz="1600" b="1" i="0" u="none" strike="noStrike" dirty="0">
                        <a:solidFill>
                          <a:srgbClr val="000000"/>
                        </a:solidFill>
                        <a:effectLst/>
                        <a:latin typeface="Times New Roman"/>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r>
              <a:tr h="209550">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rPr>
                        <a:t>OPERATING ROOM PROCEDURES</a:t>
                      </a:r>
                      <a:endParaRPr lang="en-US" sz="1600" b="1" i="0" u="none" strike="noStrike" dirty="0">
                        <a:solidFill>
                          <a:srgbClr val="000000"/>
                        </a:solidFill>
                        <a:effectLst/>
                        <a:latin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209550">
                <a:tc>
                  <a:txBody>
                    <a:bodyPr/>
                    <a:lstStyle/>
                    <a:p>
                      <a:pPr algn="l" fontAlgn="t"/>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rPr>
                        <a:t>0H00001</a:t>
                      </a:r>
                      <a:endParaRPr lang="en-US" sz="1600" b="1" i="0" u="none" strike="noStrike" dirty="0">
                        <a:solidFill>
                          <a:srgbClr val="FF0000"/>
                        </a:solidFill>
                        <a:effectLst/>
                        <a:latin typeface="Times New Roman"/>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1" u="none" strike="noStrike" dirty="0">
                          <a:solidFill>
                            <a:srgbClr val="FF0000"/>
                          </a:solidFill>
                          <a:effectLst/>
                        </a:rPr>
                        <a:t>Microsurgery</a:t>
                      </a:r>
                      <a:endParaRPr lang="en-US" sz="1600" b="1" i="0" u="none" strike="noStrike" dirty="0">
                        <a:solidFill>
                          <a:srgbClr val="FF0000"/>
                        </a:solidFill>
                        <a:effectLst/>
                        <a:latin typeface="Times New Roman"/>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8" name="八角星形 7"/>
          <p:cNvSpPr/>
          <p:nvPr/>
        </p:nvSpPr>
        <p:spPr>
          <a:xfrm>
            <a:off x="107504" y="908720"/>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9" name="橢圓形圖說文字 8"/>
          <p:cNvSpPr/>
          <p:nvPr/>
        </p:nvSpPr>
        <p:spPr>
          <a:xfrm>
            <a:off x="7596336" y="764704"/>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Tree>
    <p:extLst>
      <p:ext uri="{BB962C8B-B14F-4D97-AF65-F5344CB8AC3E}">
        <p14:creationId xmlns:p14="http://schemas.microsoft.com/office/powerpoint/2010/main" val="15623638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latin typeface="+mn-ea"/>
                <a:ea typeface="+mn-ea"/>
              </a:rPr>
              <a:t>顯微手術</a:t>
            </a:r>
            <a:r>
              <a:rPr lang="en-US" altLang="zh-TW" b="1" dirty="0" smtClean="0">
                <a:effectLst>
                  <a:outerShdw blurRad="38100" dist="38100" dir="2700000" algn="tl">
                    <a:srgbClr val="000000">
                      <a:alpha val="43137"/>
                    </a:srgbClr>
                  </a:outerShdw>
                </a:effectLst>
                <a:latin typeface="+mn-ea"/>
                <a:ea typeface="+mn-ea"/>
              </a:rPr>
              <a:t>-</a:t>
            </a:r>
            <a:r>
              <a:rPr lang="en-US" altLang="zh-TW" b="1" dirty="0" smtClean="0">
                <a:effectLst>
                  <a:outerShdw blurRad="38100" dist="38100" dir="2700000" algn="tl">
                    <a:srgbClr val="000000">
                      <a:alpha val="43137"/>
                    </a:srgbClr>
                  </a:outerShdw>
                </a:effectLst>
                <a:latin typeface="+mn-lt"/>
                <a:ea typeface="+mn-ea"/>
              </a:rPr>
              <a:t>2</a:t>
            </a:r>
            <a:r>
              <a:rPr lang="en-US" altLang="zh-TW" sz="2800" b="1" dirty="0">
                <a:effectLst>
                  <a:outerShdw blurRad="38100" dist="38100" dir="2700000" algn="tl">
                    <a:srgbClr val="000000">
                      <a:alpha val="43137"/>
                    </a:srgbClr>
                  </a:outerShdw>
                </a:effectLst>
              </a:rPr>
              <a:t>(4.0</a:t>
            </a:r>
            <a:r>
              <a:rPr lang="zh-TW" altLang="en-US" sz="2800" b="1" dirty="0">
                <a:effectLst>
                  <a:outerShdw blurRad="38100" dist="38100" dir="2700000" algn="tl">
                    <a:srgbClr val="000000">
                      <a:alpha val="43137"/>
                    </a:srgbClr>
                  </a:outerShdw>
                </a:effectLst>
              </a:rPr>
              <a:t>版</a:t>
            </a:r>
            <a:r>
              <a:rPr lang="en-US" altLang="zh-TW" sz="2800" b="1" dirty="0">
                <a:effectLst>
                  <a:outerShdw blurRad="38100" dist="38100" dir="2700000" algn="tl">
                    <a:srgbClr val="000000">
                      <a:alpha val="43137"/>
                    </a:srgbClr>
                  </a:outerShdw>
                </a:effectLst>
              </a:rPr>
              <a:t>)</a:t>
            </a:r>
            <a:endParaRPr lang="zh-TW" altLang="en-US" sz="2800" b="1" dirty="0">
              <a:effectLst>
                <a:outerShdw blurRad="38100" dist="38100" dir="2700000" algn="tl">
                  <a:srgbClr val="000000">
                    <a:alpha val="43137"/>
                  </a:srgbClr>
                </a:outerShdw>
              </a:effectLst>
              <a:latin typeface="+mn-ea"/>
              <a:ea typeface="+mn-ea"/>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18</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634798849"/>
              </p:ext>
            </p:extLst>
          </p:nvPr>
        </p:nvGraphicFramePr>
        <p:xfrm>
          <a:off x="611560" y="1340768"/>
          <a:ext cx="8208912" cy="1013460"/>
        </p:xfrm>
        <a:graphic>
          <a:graphicData uri="http://schemas.openxmlformats.org/drawingml/2006/table">
            <a:tbl>
              <a:tblPr>
                <a:tableStyleId>{5940675A-B579-460E-94D1-54222C63F5DA}</a:tableStyleId>
              </a:tblPr>
              <a:tblGrid>
                <a:gridCol w="963325"/>
                <a:gridCol w="1073421"/>
                <a:gridCol w="4273039"/>
                <a:gridCol w="1899127"/>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a:effectLst/>
                        </a:rPr>
                        <a:t>DRG</a:t>
                      </a:r>
                      <a:endParaRPr lang="en-US" sz="1600" b="0" i="0" u="none" strike="noStrike">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a:effectLst/>
                        </a:rPr>
                        <a:t>虛擬碼英文</a:t>
                      </a:r>
                      <a:endParaRPr lang="zh-TW" altLang="en-US" sz="1600" b="0" i="0" u="none" strike="noStrike">
                        <a:solidFill>
                          <a:srgbClr val="000000"/>
                        </a:solidFill>
                        <a:effectLst/>
                        <a:latin typeface="微軟正黑體"/>
                      </a:endParaRPr>
                    </a:p>
                  </a:txBody>
                  <a:tcPr marL="9525" marR="9525" marT="9525" marB="0" anchor="ctr"/>
                </a:tc>
                <a:tc>
                  <a:txBody>
                    <a:bodyPr/>
                    <a:lstStyle/>
                    <a:p>
                      <a:pPr algn="ctr" fontAlgn="ctr"/>
                      <a:r>
                        <a:rPr lang="zh-TW" altLang="en-US" sz="1600" u="none" strike="noStrike">
                          <a:effectLst/>
                        </a:rPr>
                        <a:t>虛擬碼</a:t>
                      </a:r>
                      <a:endParaRPr lang="zh-TW" altLang="en-US" sz="1600" b="0" i="0" u="none" strike="noStrike">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10</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28707</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Microscopic procedure</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0J00001</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dirty="0">
                          <a:effectLst/>
                        </a:rPr>
                        <a:t>10</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28708</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Microscopic procedure</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0J00001</a:t>
                      </a:r>
                      <a:endParaRPr lang="en-US"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609700565"/>
              </p:ext>
            </p:extLst>
          </p:nvPr>
        </p:nvGraphicFramePr>
        <p:xfrm>
          <a:off x="611560" y="2564904"/>
          <a:ext cx="8208912" cy="1463040"/>
        </p:xfrm>
        <a:graphic>
          <a:graphicData uri="http://schemas.openxmlformats.org/drawingml/2006/table">
            <a:tbl>
              <a:tblPr>
                <a:tableStyleId>{5C22544A-7EE6-4342-B048-85BDC9FD1C3A}</a:tableStyleId>
              </a:tblPr>
              <a:tblGrid>
                <a:gridCol w="929710"/>
                <a:gridCol w="7279202"/>
              </a:tblGrid>
              <a:tr h="209550">
                <a:tc>
                  <a:txBody>
                    <a:bodyPr/>
                    <a:lstStyle/>
                    <a:p>
                      <a:pPr algn="l" fontAlgn="t"/>
                      <a:r>
                        <a:rPr lang="en-US" sz="1600" u="none" strike="noStrike">
                          <a:effectLst/>
                        </a:rPr>
                        <a:t>DRG28707</a:t>
                      </a:r>
                      <a:endParaRPr 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a:effectLst/>
                        </a:rPr>
                        <a:t>內分泌、營養及新陳代謝疾患之顯微局部皮瓣重建手術，有合併症或併發症</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r>
              <a:tr h="200025">
                <a:tc>
                  <a:txBody>
                    <a:bodyPr/>
                    <a:lstStyle/>
                    <a:p>
                      <a:pPr algn="l" fontAlgn="t"/>
                      <a:r>
                        <a:rPr lang="zh-TW" altLang="en-US" sz="1600" u="none" strike="noStrike">
                          <a:effectLst/>
                        </a:rPr>
                        <a:t>　</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a:effectLst/>
                        </a:rPr>
                        <a:t>FLAP MICROSCOPIC RECONSTRUCTION FOR ENDOCRINE, NUTRITIONAL AND METABOLIC DISORDERS WITH CC</a:t>
                      </a:r>
                      <a:endParaRPr 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r>
              <a:tr h="209550">
                <a:tc>
                  <a:txBody>
                    <a:bodyPr/>
                    <a:lstStyle/>
                    <a:p>
                      <a:pPr algn="l" fontAlgn="t"/>
                      <a:r>
                        <a:rPr lang="en-US" sz="1600" u="none" strike="noStrike">
                          <a:effectLst/>
                        </a:rPr>
                        <a:t>DRG28708</a:t>
                      </a:r>
                      <a:endParaRPr 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a:effectLst/>
                        </a:rPr>
                        <a:t>內分泌、營養及新陳代謝疾患之顯微局部皮瓣重建手術，無合併症或併發症</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r>
              <a:tr h="200025">
                <a:tc>
                  <a:txBody>
                    <a:bodyPr/>
                    <a:lstStyle/>
                    <a:p>
                      <a:pPr algn="l" fontAlgn="t"/>
                      <a:r>
                        <a:rPr lang="zh-TW" altLang="en-US" sz="1600" u="none" strike="noStrike">
                          <a:effectLst/>
                        </a:rPr>
                        <a:t>　</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dirty="0">
                          <a:effectLst/>
                        </a:rPr>
                        <a:t>FLAP MICROSCOPIC RECONSTRUCTION FOR ENDOCRINE, NUTRITIONAL AND METABOLIC DISORDERS WITHOUT CC</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297992407"/>
              </p:ext>
            </p:extLst>
          </p:nvPr>
        </p:nvGraphicFramePr>
        <p:xfrm>
          <a:off x="612447" y="4005064"/>
          <a:ext cx="8208912" cy="1994912"/>
        </p:xfrm>
        <a:graphic>
          <a:graphicData uri="http://schemas.openxmlformats.org/drawingml/2006/table">
            <a:tbl>
              <a:tblPr>
                <a:tableStyleId>{5C22544A-7EE6-4342-B048-85BDC9FD1C3A}</a:tableStyleId>
              </a:tblPr>
              <a:tblGrid>
                <a:gridCol w="929311"/>
                <a:gridCol w="901150"/>
                <a:gridCol w="6378451"/>
              </a:tblGrid>
              <a:tr h="288032">
                <a:tc>
                  <a:txBody>
                    <a:bodyPr/>
                    <a:lstStyle/>
                    <a:p>
                      <a:pPr algn="l" fontAlgn="ct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marL="0" algn="l" defTabSz="914400" rtl="0" eaLnBrk="1" fontAlgn="t" latinLnBrk="0" hangingPunct="1"/>
                      <a:r>
                        <a:rPr lang="en-US" sz="1600" b="1" u="none" strike="noStrike" kern="1200" dirty="0" smtClean="0">
                          <a:solidFill>
                            <a:schemeClr val="dk1"/>
                          </a:solidFill>
                          <a:effectLst/>
                          <a:latin typeface="+mn-lt"/>
                          <a:ea typeface="+mn-ea"/>
                          <a:cs typeface="+mn-cs"/>
                        </a:rPr>
                        <a:t>OPERATING ROOM PROCEDURES</a:t>
                      </a:r>
                      <a:endParaRPr lang="en-US" sz="1600" b="1"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b"/>
                      <a:endParaRPr lang="en-US" sz="1600" b="0" i="0" u="none" strike="noStrike" dirty="0">
                        <a:solidFill>
                          <a:srgbClr val="000000"/>
                        </a:solidFill>
                        <a:effectLst/>
                        <a:latin typeface="Times New Roman"/>
                      </a:endParaRPr>
                    </a:p>
                  </a:txBody>
                  <a:tcPr marL="0" marR="0" marT="0" marB="0" anchor="b">
                    <a:solidFill>
                      <a:schemeClr val="accent6">
                        <a:lumMod val="40000"/>
                        <a:lumOff val="60000"/>
                      </a:schemeClr>
                    </a:solidFill>
                  </a:tcPr>
                </a:tc>
              </a:tr>
              <a:tr h="40005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b"/>
                      <a:r>
                        <a:rPr lang="en-US" sz="1600" u="none" strike="noStrike" dirty="0">
                          <a:effectLst/>
                        </a:rPr>
                        <a:t>0JXR3ZB</a:t>
                      </a:r>
                      <a:endParaRPr lang="en-US" sz="1600" b="0" i="0" u="none" strike="noStrike" dirty="0">
                        <a:solidFill>
                          <a:srgbClr val="000000"/>
                        </a:solidFill>
                        <a:effectLst/>
                        <a:latin typeface="Times New Roman"/>
                      </a:endParaRPr>
                    </a:p>
                  </a:txBody>
                  <a:tcPr marL="0" marR="0" marT="0"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1600" u="none" strike="noStrike" dirty="0">
                          <a:effectLst/>
                        </a:rPr>
                        <a:t>Transfer Left Foot Subcutaneous Tissue and Fascia with Skin and Subcutaneous Tissue, Percutaneous Approach</a:t>
                      </a:r>
                      <a:endParaRPr lang="en-US" sz="1600" b="0" i="0" u="none" strike="noStrike" dirty="0">
                        <a:solidFill>
                          <a:srgbClr val="000000"/>
                        </a:solidFill>
                        <a:effectLst/>
                        <a:latin typeface="Times New Roman"/>
                      </a:endParaRPr>
                    </a:p>
                  </a:txBody>
                  <a:tcPr marL="0" marR="0" marT="0"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tr>
              <a:tr h="40005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b"/>
                      <a:r>
                        <a:rPr lang="en-US" sz="1600" u="none" strike="noStrike">
                          <a:effectLst/>
                        </a:rPr>
                        <a:t>0JXR3ZC</a:t>
                      </a:r>
                      <a:endParaRPr lang="en-US" sz="1600" b="0" i="0" u="none" strike="noStrike">
                        <a:solidFill>
                          <a:srgbClr val="000000"/>
                        </a:solidFill>
                        <a:effectLst/>
                        <a:latin typeface="Times New Roman"/>
                      </a:endParaRPr>
                    </a:p>
                  </a:txBody>
                  <a:tcPr marL="0" marR="0" marT="0"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1600" u="none" strike="noStrike" dirty="0">
                          <a:effectLst/>
                        </a:rPr>
                        <a:t>Transfer Left Foot Subcutaneous Tissue and Fascia with Skin, Subcutaneous Tissue and Fascia, Percutaneous Approach</a:t>
                      </a:r>
                      <a:endParaRPr lang="en-US" sz="1600" b="0" i="0" u="none" strike="noStrike" dirty="0">
                        <a:solidFill>
                          <a:srgbClr val="000000"/>
                        </a:solidFill>
                        <a:effectLst/>
                        <a:latin typeface="Times New Roman"/>
                      </a:endParaRPr>
                    </a:p>
                  </a:txBody>
                  <a:tcPr marL="0" marR="0" marT="0"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marL="0" algn="l" defTabSz="914400" rtl="0" eaLnBrk="1" fontAlgn="t" latinLnBrk="0" hangingPunct="1"/>
                      <a:r>
                        <a:rPr lang="en-US" sz="1600" b="1" u="none" strike="noStrike" kern="1200" dirty="0">
                          <a:solidFill>
                            <a:schemeClr val="dk1"/>
                          </a:solidFill>
                          <a:effectLst/>
                          <a:latin typeface="+mn-lt"/>
                          <a:ea typeface="+mn-ea"/>
                          <a:cs typeface="+mn-cs"/>
                        </a:rPr>
                        <a:t>AND </a:t>
                      </a:r>
                    </a:p>
                  </a:txBody>
                  <a:tcPr marL="0" marR="0" marT="0" marB="0">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t"/>
                      <a:r>
                        <a:rPr lang="zh-TW" altLang="en-US" sz="1600" u="none" strike="noStrike" dirty="0">
                          <a:effectLst/>
                        </a:rPr>
                        <a:t>　</a:t>
                      </a:r>
                      <a:endParaRPr lang="zh-TW" altLang="en-US" sz="1600" b="1" i="0" u="none" strike="noStrike" dirty="0">
                        <a:solidFill>
                          <a:srgbClr val="000000"/>
                        </a:solidFill>
                        <a:effectLst/>
                        <a:latin typeface="Times New Roman"/>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rPr>
                        <a:t>OPERATING ROOM PROCEDURES</a:t>
                      </a:r>
                      <a:endParaRPr lang="en-US" sz="1600" b="1" i="0" u="none" strike="noStrike" dirty="0">
                        <a:solidFill>
                          <a:srgbClr val="000000"/>
                        </a:solidFill>
                        <a:effectLst/>
                        <a:latin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rPr>
                        <a:t>0J00001</a:t>
                      </a:r>
                      <a:endParaRPr lang="en-US" sz="1600" b="1" i="0" u="none" strike="noStrike" dirty="0">
                        <a:solidFill>
                          <a:srgbClr val="FF0000"/>
                        </a:solidFill>
                        <a:effectLst/>
                        <a:latin typeface="Times New Roman"/>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1" u="none" strike="noStrike" dirty="0">
                          <a:solidFill>
                            <a:srgbClr val="FF0000"/>
                          </a:solidFill>
                          <a:effectLst/>
                        </a:rPr>
                        <a:t>Microscopic procedure</a:t>
                      </a:r>
                      <a:endParaRPr lang="en-US" sz="1600" b="1" i="0" u="none" strike="noStrike" dirty="0">
                        <a:solidFill>
                          <a:srgbClr val="FF0000"/>
                        </a:solidFill>
                        <a:effectLst/>
                        <a:latin typeface="Times New Roman"/>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8" name="八角星形 7"/>
          <p:cNvSpPr/>
          <p:nvPr/>
        </p:nvSpPr>
        <p:spPr>
          <a:xfrm>
            <a:off x="0" y="2420888"/>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9" name="橢圓形圖說文字 8"/>
          <p:cNvSpPr/>
          <p:nvPr/>
        </p:nvSpPr>
        <p:spPr>
          <a:xfrm>
            <a:off x="7884368" y="764704"/>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Tree>
    <p:extLst>
      <p:ext uri="{BB962C8B-B14F-4D97-AF65-F5344CB8AC3E}">
        <p14:creationId xmlns:p14="http://schemas.microsoft.com/office/powerpoint/2010/main" val="7706079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2339752" y="44624"/>
            <a:ext cx="63470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a:lstStyle>
          <a:p>
            <a:r>
              <a:rPr lang="zh-TW" altLang="en-US" sz="4000" b="1" dirty="0" smtClean="0">
                <a:effectLst>
                  <a:outerShdw blurRad="38100" dist="38100" dir="2700000" algn="tl">
                    <a:srgbClr val="000000">
                      <a:alpha val="43137"/>
                    </a:srgbClr>
                  </a:outerShdw>
                </a:effectLst>
              </a:rPr>
              <a:t>顯微手術定義</a:t>
            </a:r>
            <a:r>
              <a:rPr lang="en-US" altLang="zh-TW" sz="4000" b="1" dirty="0" smtClean="0">
                <a:effectLst>
                  <a:outerShdw blurRad="38100" dist="38100" dir="2700000" algn="tl">
                    <a:srgbClr val="000000">
                      <a:alpha val="43137"/>
                    </a:srgbClr>
                  </a:outerShdw>
                </a:effectLst>
              </a:rPr>
              <a:t>-</a:t>
            </a:r>
            <a:r>
              <a:rPr lang="en-US" altLang="zh-TW" sz="4000" b="1" dirty="0">
                <a:effectLst>
                  <a:outerShdw blurRad="38100" dist="38100" dir="2700000" algn="tl">
                    <a:srgbClr val="000000">
                      <a:alpha val="43137"/>
                    </a:srgbClr>
                  </a:outerShdw>
                </a:effectLst>
              </a:rPr>
              <a:t> </a:t>
            </a:r>
            <a:r>
              <a:rPr lang="en-US" altLang="zh-TW" sz="4000" b="1" dirty="0" smtClean="0">
                <a:effectLst>
                  <a:outerShdw blurRad="38100" dist="38100" dir="2700000" algn="tl">
                    <a:srgbClr val="000000">
                      <a:alpha val="43137"/>
                    </a:srgbClr>
                  </a:outerShdw>
                </a:effectLst>
              </a:rPr>
              <a:t>3</a:t>
            </a:r>
            <a:r>
              <a:rPr lang="en-US" altLang="zh-TW" sz="2800" b="1" dirty="0" smtClean="0">
                <a:effectLst>
                  <a:outerShdw blurRad="38100" dist="38100" dir="2700000" algn="tl">
                    <a:srgbClr val="000000">
                      <a:alpha val="43137"/>
                    </a:srgbClr>
                  </a:outerShdw>
                </a:effectLst>
              </a:rPr>
              <a:t>(4.0</a:t>
            </a:r>
            <a:r>
              <a:rPr lang="zh-TW" altLang="en-US" sz="2800" b="1" dirty="0">
                <a:effectLst>
                  <a:outerShdw blurRad="38100" dist="38100" dir="2700000" algn="tl">
                    <a:srgbClr val="000000">
                      <a:alpha val="43137"/>
                    </a:srgbClr>
                  </a:outerShdw>
                </a:effectLst>
              </a:rPr>
              <a:t>版</a:t>
            </a:r>
            <a:r>
              <a:rPr lang="en-US" altLang="zh-TW" sz="2800" b="1" dirty="0">
                <a:effectLst>
                  <a:outerShdw blurRad="38100" dist="38100" dir="2700000" algn="tl">
                    <a:srgbClr val="000000">
                      <a:alpha val="43137"/>
                    </a:srgbClr>
                  </a:outerShdw>
                </a:effectLst>
              </a:rPr>
              <a:t>)</a:t>
            </a:r>
            <a:endParaRPr lang="zh-TW" altLang="en-US" sz="28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19</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500252476"/>
              </p:ext>
            </p:extLst>
          </p:nvPr>
        </p:nvGraphicFramePr>
        <p:xfrm>
          <a:off x="899592" y="1484784"/>
          <a:ext cx="7416824" cy="4773104"/>
        </p:xfrm>
        <a:graphic>
          <a:graphicData uri="http://schemas.openxmlformats.org/drawingml/2006/table">
            <a:tbl>
              <a:tblPr>
                <a:tableStyleId>{5C22544A-7EE6-4342-B048-85BDC9FD1C3A}</a:tableStyleId>
              </a:tblPr>
              <a:tblGrid>
                <a:gridCol w="3960440"/>
                <a:gridCol w="3456384"/>
              </a:tblGrid>
              <a:tr h="596638">
                <a:tc>
                  <a:txBody>
                    <a:bodyPr/>
                    <a:lstStyle/>
                    <a:p>
                      <a:pPr algn="ctr" fontAlgn="ctr"/>
                      <a:r>
                        <a:rPr lang="zh-TW" altLang="en-US" sz="1800" b="1" i="0" u="none" strike="noStrike" dirty="0" smtClean="0">
                          <a:solidFill>
                            <a:srgbClr val="000000"/>
                          </a:solidFill>
                          <a:effectLst/>
                          <a:latin typeface="微軟正黑體"/>
                        </a:rPr>
                        <a:t>虛擬碼</a:t>
                      </a:r>
                      <a:endParaRPr lang="en-US" altLang="zh-TW" sz="1800" b="1" i="0" u="none" strike="noStrike" dirty="0">
                        <a:solidFill>
                          <a:srgbClr val="000000"/>
                        </a:solidFill>
                        <a:effectLst/>
                        <a:latin typeface="微軟正黑體"/>
                      </a:endParaRPr>
                    </a:p>
                    <a:p>
                      <a:pPr algn="ctr" fontAlgn="ctr"/>
                      <a:r>
                        <a:rPr lang="zh-TW" altLang="en-US" sz="1800" b="1" i="0" u="none" strike="noStrike" dirty="0" smtClean="0">
                          <a:solidFill>
                            <a:srgbClr val="000000"/>
                          </a:solidFill>
                          <a:effectLst/>
                          <a:latin typeface="微軟正黑體"/>
                        </a:rPr>
                        <a:t>虛擬碼中文</a:t>
                      </a:r>
                      <a:endParaRPr lang="zh-TW" altLang="en-US" sz="1800" b="1"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1" i="0" u="none" strike="noStrike" dirty="0" smtClean="0">
                          <a:solidFill>
                            <a:srgbClr val="000000"/>
                          </a:solidFill>
                          <a:effectLst/>
                          <a:latin typeface="微軟正黑體"/>
                        </a:rPr>
                        <a:t>需同時申報之醫令</a:t>
                      </a:r>
                      <a:endParaRPr lang="zh-TW" altLang="en-US" sz="1800" b="1"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rowSpan="7">
                  <a:txBody>
                    <a:bodyPr/>
                    <a:lstStyle/>
                    <a:p>
                      <a:pPr algn="ctr" fontAlgn="ctr"/>
                      <a:r>
                        <a:rPr lang="en-US" altLang="zh-TW" sz="1800" b="0" i="0" u="none" strike="noStrike" dirty="0" smtClean="0">
                          <a:solidFill>
                            <a:srgbClr val="000000"/>
                          </a:solidFill>
                          <a:effectLst/>
                          <a:latin typeface="微軟正黑體"/>
                        </a:rPr>
                        <a:t>0H00001</a:t>
                      </a:r>
                      <a:r>
                        <a:rPr lang="zh-TW" altLang="en-US" sz="1800" b="0" i="0" u="none" strike="noStrike" dirty="0" smtClean="0">
                          <a:solidFill>
                            <a:srgbClr val="000000"/>
                          </a:solidFill>
                          <a:effectLst/>
                          <a:latin typeface="微軟正黑體"/>
                        </a:rPr>
                        <a:t>皮膚重建相關顯微手術</a:t>
                      </a:r>
                      <a:endParaRPr lang="en-US" altLang="zh-TW" sz="1800" b="0" i="0" u="none" strike="noStrike" dirty="0" smtClean="0">
                        <a:solidFill>
                          <a:srgbClr val="000000"/>
                        </a:solidFill>
                        <a:effectLst/>
                        <a:latin typeface="微軟正黑體"/>
                      </a:endParaRPr>
                    </a:p>
                    <a:p>
                      <a:pPr algn="ctr" fontAlgn="ctr"/>
                      <a:r>
                        <a:rPr lang="en-US" altLang="zh-TW" sz="1800" b="0" i="0" u="none" strike="noStrike" dirty="0" smtClean="0">
                          <a:solidFill>
                            <a:srgbClr val="000000"/>
                          </a:solidFill>
                          <a:effectLst/>
                          <a:latin typeface="微軟正黑體"/>
                        </a:rPr>
                        <a:t>0J00001</a:t>
                      </a:r>
                      <a:r>
                        <a:rPr lang="zh-TW" altLang="en-US" sz="1800" b="0" i="0" u="none" strike="noStrike" dirty="0" smtClean="0">
                          <a:solidFill>
                            <a:srgbClr val="000000"/>
                          </a:solidFill>
                          <a:effectLst/>
                          <a:latin typeface="微軟正黑體"/>
                        </a:rPr>
                        <a:t>皮瓣重建相關顯微手術</a:t>
                      </a:r>
                      <a:endParaRPr lang="en-US" altLang="zh-TW" sz="1800" b="0" i="0" u="none" strike="noStrike" dirty="0" smtClean="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dirty="0" smtClean="0">
                          <a:effectLst/>
                        </a:rPr>
                        <a:t>62032B</a:t>
                      </a:r>
                      <a:r>
                        <a:rPr lang="zh-TW" altLang="en-US" sz="1800" u="none" strike="noStrike" dirty="0" smtClean="0">
                          <a:effectLst/>
                        </a:rPr>
                        <a:t>「</a:t>
                      </a:r>
                      <a:r>
                        <a:rPr lang="zh-TW" altLang="zh-TW" sz="1800" kern="1200" dirty="0" smtClean="0">
                          <a:solidFill>
                            <a:schemeClr val="dk1"/>
                          </a:solidFill>
                          <a:effectLst/>
                          <a:latin typeface="+mn-lt"/>
                          <a:ea typeface="+mn-ea"/>
                          <a:cs typeface="+mn-cs"/>
                        </a:rPr>
                        <a:t>皮瓣移植</a:t>
                      </a:r>
                      <a:r>
                        <a:rPr lang="zh-TW" altLang="en-US" sz="1800" u="none" strike="noStrike" dirty="0" smtClean="0">
                          <a:effectLst/>
                        </a:rPr>
                        <a:t>」</a:t>
                      </a:r>
                      <a:endParaRPr lang="zh-TW" altLang="en-US"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vMerge="1">
                  <a:txBody>
                    <a:bodyPr/>
                    <a:lstStyle/>
                    <a:p>
                      <a:pPr algn="ctr" fontAlgn="ctr"/>
                      <a:endParaRPr lang="en-US" altLang="zh-TW" sz="1800" b="0" i="0" u="none" strike="noStrike" dirty="0" smtClean="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dirty="0" smtClean="0">
                          <a:effectLst/>
                        </a:rPr>
                        <a:t>62033B</a:t>
                      </a:r>
                      <a:r>
                        <a:rPr lang="zh-TW" altLang="en-US" sz="1800" u="none" strike="noStrike" dirty="0" smtClean="0">
                          <a:effectLst/>
                        </a:rPr>
                        <a:t>「</a:t>
                      </a:r>
                      <a:r>
                        <a:rPr lang="zh-TW" altLang="zh-TW" sz="1800" kern="1200" dirty="0" smtClean="0">
                          <a:solidFill>
                            <a:schemeClr val="dk1"/>
                          </a:solidFill>
                          <a:effectLst/>
                          <a:latin typeface="+mn-lt"/>
                          <a:ea typeface="+mn-ea"/>
                          <a:cs typeface="+mn-cs"/>
                        </a:rPr>
                        <a:t>肌肉移植</a:t>
                      </a:r>
                      <a:r>
                        <a:rPr lang="zh-TW" altLang="en-US" sz="1800" u="none" strike="noStrike" dirty="0" smtClean="0">
                          <a:effectLst/>
                        </a:rPr>
                        <a:t>」</a:t>
                      </a:r>
                      <a:endParaRPr lang="zh-TW" altLang="en-US"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vMerge="1">
                  <a:txBody>
                    <a:bodyPr/>
                    <a:lstStyle/>
                    <a:p>
                      <a:pPr algn="ctr" fontAlgn="ctr"/>
                      <a:endParaRPr lang="en-US" altLang="zh-TW" sz="1800" b="0" i="0" u="none" strike="noStrike" dirty="0" smtClean="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dirty="0" smtClean="0">
                          <a:effectLst/>
                        </a:rPr>
                        <a:t>62034B</a:t>
                      </a:r>
                      <a:r>
                        <a:rPr lang="zh-TW" altLang="en-US" sz="1800" u="none" strike="noStrike" dirty="0" smtClean="0">
                          <a:effectLst/>
                        </a:rPr>
                        <a:t>「</a:t>
                      </a:r>
                      <a:r>
                        <a:rPr lang="zh-TW" altLang="zh-TW" sz="1800" kern="1200" dirty="0" smtClean="0">
                          <a:solidFill>
                            <a:schemeClr val="dk1"/>
                          </a:solidFill>
                          <a:effectLst/>
                          <a:latin typeface="+mn-lt"/>
                          <a:ea typeface="+mn-ea"/>
                          <a:cs typeface="+mn-cs"/>
                        </a:rPr>
                        <a:t>骨移植</a:t>
                      </a:r>
                      <a:r>
                        <a:rPr lang="zh-TW" altLang="en-US" sz="1800" u="none" strike="noStrike" dirty="0" smtClean="0">
                          <a:effectLst/>
                        </a:rPr>
                        <a:t>」</a:t>
                      </a:r>
                      <a:endParaRPr lang="zh-TW" altLang="en-US"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vMerge="1">
                  <a:txBody>
                    <a:bodyPr/>
                    <a:lstStyle/>
                    <a:p>
                      <a:pPr algn="ctr" fontAlgn="ctr"/>
                      <a:endParaRPr lang="en-US" altLang="zh-TW" sz="1800" b="0" i="0" u="none" strike="noStrike" dirty="0" smtClean="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dirty="0" smtClean="0">
                          <a:effectLst/>
                        </a:rPr>
                        <a:t>62035B</a:t>
                      </a:r>
                      <a:r>
                        <a:rPr lang="zh-TW" altLang="en-US" sz="1800" u="none" strike="noStrike" dirty="0" smtClean="0">
                          <a:effectLst/>
                        </a:rPr>
                        <a:t>「</a:t>
                      </a:r>
                      <a:r>
                        <a:rPr lang="zh-TW" altLang="zh-TW" sz="1800" kern="1200" dirty="0" smtClean="0">
                          <a:solidFill>
                            <a:schemeClr val="dk1"/>
                          </a:solidFill>
                          <a:effectLst/>
                          <a:latin typeface="+mn-lt"/>
                          <a:ea typeface="+mn-ea"/>
                          <a:cs typeface="+mn-cs"/>
                        </a:rPr>
                        <a:t>腸系膜移植</a:t>
                      </a:r>
                      <a:r>
                        <a:rPr lang="zh-TW" altLang="en-US" sz="1800" u="none" strike="noStrike" dirty="0" smtClean="0">
                          <a:effectLst/>
                        </a:rPr>
                        <a:t>」</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vMerge="1">
                  <a:txBody>
                    <a:bodyPr/>
                    <a:lstStyle/>
                    <a:p>
                      <a:pPr algn="ctr" fontAlgn="ctr"/>
                      <a:endParaRPr lang="en-US" altLang="zh-TW" sz="1800" b="0" i="0" u="none" strike="noStrike" dirty="0" smtClean="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dirty="0" smtClean="0">
                          <a:effectLst/>
                        </a:rPr>
                        <a:t>62036B</a:t>
                      </a:r>
                      <a:r>
                        <a:rPr lang="zh-TW" altLang="en-US" sz="1800" u="none" strike="noStrike" dirty="0" smtClean="0">
                          <a:effectLst/>
                        </a:rPr>
                        <a:t>「</a:t>
                      </a:r>
                      <a:r>
                        <a:rPr lang="zh-TW" altLang="zh-TW" sz="1800" kern="1200" dirty="0" smtClean="0">
                          <a:solidFill>
                            <a:schemeClr val="dk1"/>
                          </a:solidFill>
                          <a:effectLst/>
                          <a:latin typeface="+mn-lt"/>
                          <a:ea typeface="+mn-ea"/>
                          <a:cs typeface="+mn-cs"/>
                        </a:rPr>
                        <a:t>小腸移植</a:t>
                      </a:r>
                      <a:r>
                        <a:rPr lang="zh-TW" altLang="en-US" sz="1800" u="none" strike="noStrike" dirty="0" smtClean="0">
                          <a:effectLst/>
                        </a:rPr>
                        <a:t>」</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vMerge="1">
                  <a:txBody>
                    <a:bodyPr/>
                    <a:lstStyle/>
                    <a:p>
                      <a:pPr algn="ctr" fontAlgn="ctr"/>
                      <a:endParaRPr lang="en-US" altLang="zh-TW" sz="1800" b="0" i="0" u="none" strike="noStrike" dirty="0" smtClean="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dirty="0" smtClean="0">
                          <a:effectLst/>
                        </a:rPr>
                        <a:t>62037B</a:t>
                      </a:r>
                      <a:r>
                        <a:rPr lang="zh-TW" altLang="en-US" sz="1800" u="none" strike="noStrike" dirty="0" smtClean="0">
                          <a:effectLst/>
                        </a:rPr>
                        <a:t>「</a:t>
                      </a:r>
                      <a:r>
                        <a:rPr lang="zh-TW" altLang="zh-TW" sz="1800" kern="1200" dirty="0" smtClean="0">
                          <a:solidFill>
                            <a:schemeClr val="dk1"/>
                          </a:solidFill>
                          <a:effectLst/>
                          <a:latin typeface="+mn-lt"/>
                          <a:ea typeface="+mn-ea"/>
                          <a:cs typeface="+mn-cs"/>
                        </a:rPr>
                        <a:t>游離筋膜瓣移植</a:t>
                      </a:r>
                      <a:r>
                        <a:rPr lang="zh-TW" altLang="en-US" sz="1800" u="none" strike="noStrike" dirty="0" smtClean="0">
                          <a:effectLst/>
                        </a:rPr>
                        <a:t>」</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vMerge="1">
                  <a:txBody>
                    <a:bodyPr/>
                    <a:lstStyle/>
                    <a:p>
                      <a:pPr algn="ctr" fontAlgn="ct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dirty="0" smtClean="0">
                          <a:effectLst/>
                        </a:rPr>
                        <a:t>62038B</a:t>
                      </a:r>
                      <a:r>
                        <a:rPr lang="zh-TW" altLang="en-US" sz="1800" u="none" strike="noStrike" dirty="0" smtClean="0">
                          <a:effectLst/>
                        </a:rPr>
                        <a:t>「</a:t>
                      </a:r>
                      <a:r>
                        <a:rPr lang="zh-TW" altLang="zh-TW" sz="1800" kern="1200" dirty="0" smtClean="0">
                          <a:solidFill>
                            <a:schemeClr val="dk1"/>
                          </a:solidFill>
                          <a:effectLst/>
                          <a:latin typeface="+mn-lt"/>
                          <a:ea typeface="+mn-ea"/>
                          <a:cs typeface="+mn-cs"/>
                        </a:rPr>
                        <a:t>游離功能性肌瓣移植</a:t>
                      </a:r>
                      <a:r>
                        <a:rPr lang="zh-TW" altLang="en-US" sz="1800" u="none" strike="noStrike" dirty="0" smtClean="0">
                          <a:effectLst/>
                        </a:rPr>
                        <a:t>」</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37286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7704" y="0"/>
            <a:ext cx="6131024" cy="1143000"/>
          </a:xfrm>
        </p:spPr>
        <p:txBody>
          <a:bodyPr/>
          <a:lstStyle/>
          <a:p>
            <a:r>
              <a:rPr lang="zh-TW" altLang="en-US" b="1" dirty="0" smtClean="0">
                <a:effectLst>
                  <a:outerShdw blurRad="38100" dist="38100" dir="2700000" algn="tl">
                    <a:srgbClr val="000000">
                      <a:alpha val="43137"/>
                    </a:srgbClr>
                  </a:outerShdw>
                </a:effectLst>
              </a:rPr>
              <a:t>大綱</a:t>
            </a:r>
            <a:endParaRPr lang="zh-TW" altLang="en-US"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2</a:t>
            </a:fld>
            <a:endParaRPr lang="zh-TW" altLang="en-US"/>
          </a:p>
        </p:txBody>
      </p:sp>
      <p:sp>
        <p:nvSpPr>
          <p:cNvPr id="7" name="內容版面配置區 2"/>
          <p:cNvSpPr>
            <a:spLocks noGrp="1"/>
          </p:cNvSpPr>
          <p:nvPr>
            <p:ph idx="1"/>
          </p:nvPr>
        </p:nvSpPr>
        <p:spPr/>
        <p:txBody>
          <a:bodyPr/>
          <a:lstStyle/>
          <a:p>
            <a:r>
              <a:rPr lang="zh-TW" altLang="en-US" dirty="0"/>
              <a:t>虛擬</a:t>
            </a:r>
            <a:r>
              <a:rPr lang="zh-TW" altLang="en-US" dirty="0" smtClean="0"/>
              <a:t>碼編碼原則</a:t>
            </a:r>
            <a:endParaRPr lang="en-US" altLang="zh-TW" dirty="0" smtClean="0"/>
          </a:p>
          <a:p>
            <a:r>
              <a:rPr lang="en-US" altLang="zh-TW" dirty="0" smtClean="0"/>
              <a:t>3.4</a:t>
            </a:r>
            <a:r>
              <a:rPr lang="zh-TW" altLang="en-US" dirty="0"/>
              <a:t>版分類表虛擬碼彙</a:t>
            </a:r>
            <a:r>
              <a:rPr lang="zh-TW" altLang="en-US" dirty="0" smtClean="0"/>
              <a:t>總</a:t>
            </a:r>
            <a:endParaRPr lang="en-US" altLang="zh-TW" dirty="0" smtClean="0"/>
          </a:p>
          <a:p>
            <a:r>
              <a:rPr lang="en-US" altLang="zh-TW" dirty="0" smtClean="0"/>
              <a:t>4.0</a:t>
            </a:r>
            <a:r>
              <a:rPr lang="zh-TW" altLang="en-US" dirty="0"/>
              <a:t>版分類表虛擬碼彙</a:t>
            </a:r>
            <a:r>
              <a:rPr lang="zh-TW" altLang="en-US" dirty="0" smtClean="0"/>
              <a:t>總</a:t>
            </a:r>
            <a:endParaRPr lang="en-US" altLang="zh-TW" dirty="0" smtClean="0"/>
          </a:p>
          <a:p>
            <a:r>
              <a:rPr lang="zh-TW" altLang="en-US" dirty="0"/>
              <a:t>各項虛擬</a:t>
            </a:r>
            <a:r>
              <a:rPr lang="zh-TW" altLang="en-US" dirty="0" smtClean="0"/>
              <a:t>碼編碼概要</a:t>
            </a:r>
            <a:endParaRPr lang="en-US" altLang="zh-TW" dirty="0" smtClean="0"/>
          </a:p>
        </p:txBody>
      </p:sp>
    </p:spTree>
    <p:extLst>
      <p:ext uri="{BB962C8B-B14F-4D97-AF65-F5344CB8AC3E}">
        <p14:creationId xmlns:p14="http://schemas.microsoft.com/office/powerpoint/2010/main" val="4897948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5736" y="-19573"/>
            <a:ext cx="6651967" cy="1143000"/>
          </a:xfrm>
        </p:spPr>
        <p:txBody>
          <a:bodyPr/>
          <a:lstStyle/>
          <a:p>
            <a:r>
              <a:rPr lang="zh-TW" altLang="en-US" sz="3600" b="1" dirty="0" smtClean="0">
                <a:effectLst>
                  <a:outerShdw blurRad="38100" dist="38100" dir="2700000" algn="tl">
                    <a:srgbClr val="000000">
                      <a:alpha val="43137"/>
                    </a:srgbClr>
                  </a:outerShdw>
                </a:effectLst>
              </a:rPr>
              <a:t>眼科單純及複雜微創手術</a:t>
            </a:r>
            <a:r>
              <a:rPr lang="en-US" altLang="zh-TW" sz="3600" b="1" dirty="0" smtClean="0">
                <a:effectLst>
                  <a:outerShdw blurRad="38100" dist="38100" dir="2700000" algn="tl">
                    <a:srgbClr val="000000">
                      <a:alpha val="43137"/>
                    </a:srgbClr>
                  </a:outerShdw>
                </a:effectLst>
              </a:rPr>
              <a:t>-1</a:t>
            </a:r>
            <a:r>
              <a:rPr lang="en-US" altLang="zh-TW" sz="2800" b="1" dirty="0" smtClean="0">
                <a:effectLst>
                  <a:outerShdw blurRad="38100" dist="38100" dir="2700000" algn="tl">
                    <a:srgbClr val="000000">
                      <a:alpha val="43137"/>
                    </a:srgbClr>
                  </a:outerShdw>
                </a:effectLst>
              </a:rPr>
              <a:t>(4.0</a:t>
            </a:r>
            <a:r>
              <a:rPr lang="zh-TW" altLang="en-US" sz="2800" b="1" dirty="0" smtClean="0">
                <a:effectLst>
                  <a:outerShdw blurRad="38100" dist="38100" dir="2700000" algn="tl">
                    <a:srgbClr val="000000">
                      <a:alpha val="43137"/>
                    </a:srgbClr>
                  </a:outerShdw>
                </a:effectLst>
              </a:rPr>
              <a:t>版</a:t>
            </a:r>
            <a:r>
              <a:rPr lang="en-US" altLang="zh-TW" sz="2800" b="1" dirty="0" smtClean="0">
                <a:effectLst>
                  <a:outerShdw blurRad="38100" dist="38100" dir="2700000" algn="tl">
                    <a:srgbClr val="000000">
                      <a:alpha val="43137"/>
                    </a:srgbClr>
                  </a:outerShdw>
                </a:effectLst>
              </a:rPr>
              <a:t>)</a:t>
            </a:r>
            <a:endParaRPr lang="zh-TW" altLang="en-US" sz="36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20</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1546040560"/>
              </p:ext>
            </p:extLst>
          </p:nvPr>
        </p:nvGraphicFramePr>
        <p:xfrm>
          <a:off x="431540" y="1648655"/>
          <a:ext cx="8496944" cy="2533650"/>
        </p:xfrm>
        <a:graphic>
          <a:graphicData uri="http://schemas.openxmlformats.org/drawingml/2006/table">
            <a:tbl>
              <a:tblPr>
                <a:tableStyleId>{5940675A-B579-460E-94D1-54222C63F5DA}</a:tableStyleId>
              </a:tblPr>
              <a:tblGrid>
                <a:gridCol w="525429"/>
                <a:gridCol w="585478"/>
                <a:gridCol w="6449933"/>
                <a:gridCol w="936104"/>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a:effectLst/>
                        </a:rPr>
                        <a:t>DRG</a:t>
                      </a:r>
                      <a:endParaRPr lang="en-US" sz="1600" b="0" i="0" u="none" strike="noStrike">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a:effectLst/>
                        </a:rPr>
                        <a:t>虛擬碼英文</a:t>
                      </a:r>
                      <a:endParaRPr lang="zh-TW" altLang="en-US" sz="1600" b="0" i="0" u="none" strike="noStrike">
                        <a:solidFill>
                          <a:srgbClr val="000000"/>
                        </a:solidFill>
                        <a:effectLst/>
                        <a:latin typeface="微軟正黑體"/>
                      </a:endParaRPr>
                    </a:p>
                  </a:txBody>
                  <a:tcPr marL="9525" marR="9525" marT="9525" marB="0" anchor="ctr"/>
                </a:tc>
                <a:tc>
                  <a:txBody>
                    <a:bodyPr/>
                    <a:lstStyle/>
                    <a:p>
                      <a:pPr algn="ctr" fontAlgn="ctr"/>
                      <a:r>
                        <a:rPr lang="zh-TW" altLang="en-US" sz="1600" u="none" strike="noStrike">
                          <a:effectLst/>
                        </a:rPr>
                        <a:t>虛擬碼</a:t>
                      </a:r>
                      <a:endParaRPr lang="zh-TW" altLang="en-US" sz="1600" b="0" i="0" u="none" strike="noStrike">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03603</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Complicating microincision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0800001</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03604</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Complicating microincision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0800001</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03605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Vitreomacular microincision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0800002</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03605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Simple microincision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0800003</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04203</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Deep anterior lamellar keratoplasty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0800004</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04204</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Descemet's Stripping Automated Endothelial Keratoplasty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0800005</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04204</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a:effectLst/>
                        </a:rPr>
                        <a:t>Descemet's Stripping Automated Endothelial Keratoplasty with precut cornea</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0800006</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02</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dirty="0">
                          <a:effectLst/>
                        </a:rPr>
                        <a:t>04211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Deep anterior lamellar keratoplasty</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0800004</a:t>
                      </a:r>
                      <a:endParaRPr lang="en-US" altLang="zh-TW"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58076452"/>
              </p:ext>
            </p:extLst>
          </p:nvPr>
        </p:nvGraphicFramePr>
        <p:xfrm>
          <a:off x="431540" y="4293096"/>
          <a:ext cx="8496944" cy="731520"/>
        </p:xfrm>
        <a:graphic>
          <a:graphicData uri="http://schemas.openxmlformats.org/drawingml/2006/table">
            <a:tbl>
              <a:tblPr>
                <a:tableStyleId>{5C22544A-7EE6-4342-B048-85BDC9FD1C3A}</a:tableStyleId>
              </a:tblPr>
              <a:tblGrid>
                <a:gridCol w="1006073"/>
                <a:gridCol w="7490871"/>
              </a:tblGrid>
              <a:tr h="209550">
                <a:tc>
                  <a:txBody>
                    <a:bodyPr/>
                    <a:lstStyle/>
                    <a:p>
                      <a:pPr algn="l" fontAlgn="t"/>
                      <a:r>
                        <a:rPr lang="en-US" sz="1600" u="none" strike="noStrike">
                          <a:effectLst/>
                        </a:rPr>
                        <a:t>DRG03603</a:t>
                      </a:r>
                      <a:endParaRPr 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a:effectLst/>
                        </a:rPr>
                        <a:t>微創視網膜手術合併玻璃體手術</a:t>
                      </a:r>
                      <a:r>
                        <a:rPr lang="en-US" altLang="zh-TW" sz="1600" u="none" strike="noStrike">
                          <a:effectLst/>
                        </a:rPr>
                        <a:t>-</a:t>
                      </a:r>
                      <a:r>
                        <a:rPr lang="zh-TW" altLang="en-US" sz="1600" u="none" strike="noStrike">
                          <a:effectLst/>
                        </a:rPr>
                        <a:t>複雜，合併白內障水晶體手術</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r>
              <a:tr h="200025">
                <a:tc>
                  <a:txBody>
                    <a:bodyPr/>
                    <a:lstStyle/>
                    <a:p>
                      <a:pPr algn="l" fontAlgn="t"/>
                      <a:r>
                        <a:rPr lang="zh-TW" altLang="en-US" sz="1600" u="none" strike="noStrike">
                          <a:effectLst/>
                        </a:rPr>
                        <a:t>　</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dirty="0">
                          <a:effectLst/>
                        </a:rPr>
                        <a:t>MICROINCISION RETINAL PROCEDUR WITH VITREOUS PROCEDUR-COMPLICATED，WITH  LENS PROCEDURES</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266583975"/>
              </p:ext>
            </p:extLst>
          </p:nvPr>
        </p:nvGraphicFramePr>
        <p:xfrm>
          <a:off x="436970" y="5032019"/>
          <a:ext cx="8496944" cy="1219200"/>
        </p:xfrm>
        <a:graphic>
          <a:graphicData uri="http://schemas.openxmlformats.org/drawingml/2006/table">
            <a:tbl>
              <a:tblPr>
                <a:tableStyleId>{5C22544A-7EE6-4342-B048-85BDC9FD1C3A}</a:tableStyleId>
              </a:tblPr>
              <a:tblGrid>
                <a:gridCol w="1005210"/>
                <a:gridCol w="1121757"/>
                <a:gridCol w="6369977"/>
              </a:tblGrid>
              <a:tr h="200025">
                <a:tc>
                  <a:txBody>
                    <a:bodyPr/>
                    <a:lstStyle/>
                    <a:p>
                      <a:pPr algn="l" fontAlgn="ct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600" b="1" i="0" u="none" strike="noStrike" dirty="0" smtClean="0">
                          <a:solidFill>
                            <a:srgbClr val="000000"/>
                          </a:solidFill>
                          <a:effectLst/>
                          <a:latin typeface="+mn-lt"/>
                        </a:rPr>
                        <a:t>OPERATING ROOM PROCEDURES</a:t>
                      </a:r>
                      <a:endParaRPr lang="en-US"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ct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dirty="0">
                          <a:effectLst/>
                          <a:latin typeface="+mn-lt"/>
                        </a:rPr>
                        <a:t>08RK3JZ</a:t>
                      </a:r>
                      <a:endParaRPr lang="en-US" sz="16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latin typeface="+mn-lt"/>
                        </a:rPr>
                        <a:t>Replacement of Left Lens with Synthetic Substitute, Percutaneous Approach</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effectLst/>
                          <a:latin typeface="+mn-lt"/>
                        </a:rPr>
                        <a:t>AND </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t"/>
                      <a:r>
                        <a:rPr lang="zh-TW" altLang="en-US" sz="1600" u="none" strike="noStrike" dirty="0">
                          <a:effectLst/>
                          <a:latin typeface="+mn-lt"/>
                        </a:rPr>
                        <a:t>　</a:t>
                      </a:r>
                      <a:endParaRPr lang="zh-TW" altLang="en-US" sz="1600" b="0" i="0" u="none" strike="noStrike" dirty="0">
                        <a:solidFill>
                          <a:srgbClr val="000000"/>
                        </a:solidFill>
                        <a:effectLst/>
                        <a:latin typeface="+mn-lt"/>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latin typeface="+mn-lt"/>
                        </a:rPr>
                        <a:t>OPERATING ROOM PROCEDURES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altLang="zh-TW" sz="1600" b="1" u="none" strike="noStrike" dirty="0">
                          <a:solidFill>
                            <a:srgbClr val="FF0000"/>
                          </a:solidFill>
                          <a:effectLst/>
                          <a:latin typeface="+mn-lt"/>
                        </a:rPr>
                        <a:t>0800001</a:t>
                      </a:r>
                      <a:endParaRPr lang="en-US" altLang="zh-TW"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1" u="none" strike="noStrike" dirty="0">
                          <a:solidFill>
                            <a:srgbClr val="FF0000"/>
                          </a:solidFill>
                          <a:effectLst/>
                          <a:latin typeface="+mn-lt"/>
                        </a:rPr>
                        <a:t>Complicating </a:t>
                      </a:r>
                      <a:r>
                        <a:rPr lang="en-US" sz="1600" b="1" u="none" strike="noStrike" dirty="0" err="1">
                          <a:solidFill>
                            <a:srgbClr val="FF0000"/>
                          </a:solidFill>
                          <a:effectLst/>
                          <a:latin typeface="+mn-lt"/>
                        </a:rPr>
                        <a:t>microincision</a:t>
                      </a:r>
                      <a:endParaRPr lang="en-US" sz="1600" b="1" i="0" u="none" strike="noStrike" dirty="0">
                        <a:solidFill>
                          <a:srgbClr val="FF0000"/>
                        </a:solidFill>
                        <a:effectLst/>
                        <a:latin typeface="+mn-lt"/>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8" name="八角星形 7"/>
          <p:cNvSpPr/>
          <p:nvPr/>
        </p:nvSpPr>
        <p:spPr>
          <a:xfrm>
            <a:off x="-186863" y="4293096"/>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9" name="橢圓形圖說文字 8"/>
          <p:cNvSpPr/>
          <p:nvPr/>
        </p:nvSpPr>
        <p:spPr>
          <a:xfrm>
            <a:off x="8028255" y="1053494"/>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Tree>
    <p:extLst>
      <p:ext uri="{BB962C8B-B14F-4D97-AF65-F5344CB8AC3E}">
        <p14:creationId xmlns:p14="http://schemas.microsoft.com/office/powerpoint/2010/main" val="8541416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2267744" y="44624"/>
            <a:ext cx="66247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a:lstStyle>
          <a:p>
            <a:r>
              <a:rPr lang="zh-TW" altLang="en-US" sz="3600" b="1" dirty="0" smtClean="0">
                <a:effectLst>
                  <a:outerShdw blurRad="38100" dist="38100" dir="2700000" algn="tl">
                    <a:srgbClr val="000000">
                      <a:alpha val="43137"/>
                    </a:srgbClr>
                  </a:outerShdw>
                </a:effectLst>
              </a:rPr>
              <a:t>眼科單純及複雜微創手術</a:t>
            </a:r>
            <a:r>
              <a:rPr lang="en-US" altLang="zh-TW" sz="3600" b="1" dirty="0" smtClean="0">
                <a:effectLst>
                  <a:outerShdw blurRad="38100" dist="38100" dir="2700000" algn="tl">
                    <a:srgbClr val="000000">
                      <a:alpha val="43137"/>
                    </a:srgbClr>
                  </a:outerShdw>
                </a:effectLst>
              </a:rPr>
              <a:t>-2</a:t>
            </a:r>
            <a:r>
              <a:rPr lang="en-US" altLang="zh-TW" sz="2800" b="1" dirty="0" smtClean="0">
                <a:effectLst>
                  <a:outerShdw blurRad="38100" dist="38100" dir="2700000" algn="tl">
                    <a:srgbClr val="000000">
                      <a:alpha val="43137"/>
                    </a:srgbClr>
                  </a:outerShdw>
                </a:effectLst>
              </a:rPr>
              <a:t>(4.0</a:t>
            </a:r>
            <a:r>
              <a:rPr lang="zh-TW" altLang="en-US" sz="2800" b="1" dirty="0" smtClean="0">
                <a:effectLst>
                  <a:outerShdw blurRad="38100" dist="38100" dir="2700000" algn="tl">
                    <a:srgbClr val="000000">
                      <a:alpha val="43137"/>
                    </a:srgbClr>
                  </a:outerShdw>
                </a:effectLst>
              </a:rPr>
              <a:t>版</a:t>
            </a:r>
            <a:r>
              <a:rPr lang="en-US" altLang="zh-TW" sz="2800" b="1" dirty="0" smtClean="0">
                <a:effectLst>
                  <a:outerShdw blurRad="38100" dist="38100" dir="2700000" algn="tl">
                    <a:srgbClr val="000000">
                      <a:alpha val="43137"/>
                    </a:srgbClr>
                  </a:outerShdw>
                </a:effectLst>
              </a:rPr>
              <a:t>)</a:t>
            </a:r>
            <a:endParaRPr lang="zh-TW" altLang="en-US" sz="36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21</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041004786"/>
              </p:ext>
            </p:extLst>
          </p:nvPr>
        </p:nvGraphicFramePr>
        <p:xfrm>
          <a:off x="179512" y="1772816"/>
          <a:ext cx="8784976" cy="4536502"/>
        </p:xfrm>
        <a:graphic>
          <a:graphicData uri="http://schemas.openxmlformats.org/drawingml/2006/table">
            <a:tbl>
              <a:tblPr>
                <a:tableStyleId>{5C22544A-7EE6-4342-B048-85BDC9FD1C3A}</a:tableStyleId>
              </a:tblPr>
              <a:tblGrid>
                <a:gridCol w="1008112"/>
                <a:gridCol w="2376264"/>
                <a:gridCol w="5400600"/>
              </a:tblGrid>
              <a:tr h="520582">
                <a:tc>
                  <a:txBody>
                    <a:bodyPr/>
                    <a:lstStyle/>
                    <a:p>
                      <a:pPr algn="ctr" fontAlgn="ctr"/>
                      <a:r>
                        <a:rPr lang="zh-TW" altLang="en-US" sz="1800" b="1" i="0" u="none" strike="noStrike" dirty="0" smtClean="0">
                          <a:solidFill>
                            <a:srgbClr val="000000"/>
                          </a:solidFill>
                          <a:effectLst/>
                          <a:latin typeface="微軟正黑體"/>
                        </a:rPr>
                        <a:t>虛擬碼</a:t>
                      </a:r>
                      <a:endParaRPr lang="en-US" altLang="zh-TW" sz="1800" b="1"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1" i="0" u="none" strike="noStrike" dirty="0" smtClean="0">
                          <a:solidFill>
                            <a:srgbClr val="000000"/>
                          </a:solidFill>
                          <a:effectLst/>
                          <a:latin typeface="微軟正黑體"/>
                        </a:rPr>
                        <a:t>虛擬碼中文</a:t>
                      </a:r>
                      <a:endParaRPr lang="zh-TW" altLang="en-US" sz="1800" b="1"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b="1" i="0" u="none" strike="noStrike" dirty="0" smtClean="0">
                          <a:solidFill>
                            <a:srgbClr val="000000"/>
                          </a:solidFill>
                          <a:effectLst/>
                          <a:latin typeface="微軟正黑體"/>
                        </a:rPr>
                        <a:t>需同時申報之醫令</a:t>
                      </a:r>
                      <a:endParaRPr lang="zh-TW" altLang="en-US" sz="1800" b="1"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320">
                <a:tc>
                  <a:txBody>
                    <a:bodyPr/>
                    <a:lstStyle/>
                    <a:p>
                      <a:pPr algn="ctr" fontAlgn="ctr"/>
                      <a:r>
                        <a:rPr lang="en-US" altLang="zh-TW" sz="1800" u="none" strike="noStrike" dirty="0">
                          <a:effectLst/>
                        </a:rPr>
                        <a:t>0800001</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u="none" strike="noStrike" dirty="0">
                          <a:effectLst/>
                        </a:rPr>
                        <a:t>複雜性微創手術</a:t>
                      </a:r>
                      <a:endParaRPr lang="zh-TW" altLang="en-US"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dirty="0" smtClean="0">
                          <a:effectLst/>
                        </a:rPr>
                        <a:t>86413B</a:t>
                      </a:r>
                      <a:r>
                        <a:rPr lang="zh-TW" altLang="en-US" sz="1800" u="none" strike="noStrike" dirty="0" smtClean="0">
                          <a:effectLst/>
                        </a:rPr>
                        <a:t>「微創複雜性玻璃體切除合併鞏膜扣環手術」</a:t>
                      </a:r>
                      <a:r>
                        <a:rPr lang="en-US" altLang="zh-TW" sz="1800" u="none" strike="noStrike" dirty="0" smtClean="0">
                          <a:effectLst/>
                        </a:rPr>
                        <a:t>86415B</a:t>
                      </a:r>
                      <a:r>
                        <a:rPr lang="zh-TW" altLang="en-US" sz="1800" u="none" strike="noStrike" dirty="0" smtClean="0">
                          <a:effectLst/>
                        </a:rPr>
                        <a:t>「微</a:t>
                      </a:r>
                      <a:r>
                        <a:rPr lang="zh-TW" altLang="en-US" sz="1800" u="none" strike="noStrike" dirty="0">
                          <a:effectLst/>
                        </a:rPr>
                        <a:t>創玻璃體切除術</a:t>
                      </a:r>
                      <a:r>
                        <a:rPr lang="en-US" altLang="zh-TW" sz="1800" u="none" strike="noStrike" dirty="0">
                          <a:effectLst/>
                        </a:rPr>
                        <a:t>-</a:t>
                      </a:r>
                      <a:r>
                        <a:rPr lang="zh-TW" altLang="en-US" sz="1800" u="none" strike="noStrike" dirty="0" smtClean="0">
                          <a:effectLst/>
                        </a:rPr>
                        <a:t>複雜」</a:t>
                      </a:r>
                      <a:endParaRPr lang="zh-TW" altLang="en-US"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320">
                <a:tc>
                  <a:txBody>
                    <a:bodyPr/>
                    <a:lstStyle/>
                    <a:p>
                      <a:pPr algn="ctr" fontAlgn="ctr"/>
                      <a:r>
                        <a:rPr lang="en-US" altLang="zh-TW" sz="1800" u="none" strike="noStrike" dirty="0">
                          <a:effectLst/>
                        </a:rPr>
                        <a:t>0800002</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u="none" strike="noStrike" dirty="0" smtClean="0">
                          <a:effectLst/>
                        </a:rPr>
                        <a:t>微創玻璃體黃斑部手術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dirty="0" smtClean="0">
                          <a:effectLst/>
                        </a:rPr>
                        <a:t>86412B</a:t>
                      </a:r>
                      <a:r>
                        <a:rPr lang="zh-TW" altLang="en-US" sz="1800" u="none" strike="noStrike" dirty="0" smtClean="0">
                          <a:effectLst/>
                        </a:rPr>
                        <a:t>「微</a:t>
                      </a:r>
                      <a:r>
                        <a:rPr lang="zh-TW" altLang="en-US" sz="1800" u="none" strike="noStrike" dirty="0">
                          <a:effectLst/>
                        </a:rPr>
                        <a:t>創玻璃體黃斑部手術  </a:t>
                      </a:r>
                      <a:r>
                        <a:rPr lang="zh-TW" altLang="en-US" sz="1800" u="none" strike="noStrike" dirty="0" smtClean="0">
                          <a:effectLst/>
                        </a:rPr>
                        <a:t>」</a:t>
                      </a:r>
                      <a:endParaRPr lang="zh-TW" altLang="en-US"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320">
                <a:tc>
                  <a:txBody>
                    <a:bodyPr/>
                    <a:lstStyle/>
                    <a:p>
                      <a:pPr algn="ctr" fontAlgn="ctr"/>
                      <a:r>
                        <a:rPr lang="en-US" altLang="zh-TW" sz="1800" u="none" strike="noStrike" dirty="0">
                          <a:effectLst/>
                        </a:rPr>
                        <a:t>0800003</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u="none" strike="noStrike">
                          <a:effectLst/>
                        </a:rPr>
                        <a:t>單純性微創手術</a:t>
                      </a:r>
                      <a:endParaRPr lang="zh-TW" altLang="en-US" sz="1800" b="0" i="0" u="none" strike="noStrike">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1800" u="none" strike="noStrike" dirty="0" smtClean="0">
                          <a:effectLst/>
                        </a:rPr>
                        <a:t>86414B</a:t>
                      </a:r>
                      <a:r>
                        <a:rPr lang="zh-TW" altLang="en-US" sz="1800" u="none" strike="noStrike" dirty="0" smtClean="0">
                          <a:effectLst/>
                        </a:rPr>
                        <a:t>「微</a:t>
                      </a:r>
                      <a:r>
                        <a:rPr lang="zh-TW" altLang="en-US" sz="1800" u="none" strike="noStrike" dirty="0">
                          <a:effectLst/>
                        </a:rPr>
                        <a:t>創玻璃體切除術</a:t>
                      </a:r>
                      <a:r>
                        <a:rPr lang="en-US" altLang="zh-TW" sz="1800" u="none" strike="noStrike" dirty="0">
                          <a:effectLst/>
                        </a:rPr>
                        <a:t>-</a:t>
                      </a:r>
                      <a:r>
                        <a:rPr lang="zh-TW" altLang="en-US" sz="1800" u="none" strike="noStrike" dirty="0">
                          <a:effectLst/>
                        </a:rPr>
                        <a:t>簡單 </a:t>
                      </a:r>
                      <a:r>
                        <a:rPr lang="zh-TW" altLang="en-US" sz="1800" u="none" strike="noStrike" dirty="0" smtClean="0">
                          <a:effectLst/>
                        </a:rPr>
                        <a:t>」</a:t>
                      </a:r>
                      <a:endParaRPr lang="zh-TW" altLang="en-US"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320">
                <a:tc>
                  <a:txBody>
                    <a:bodyPr/>
                    <a:lstStyle/>
                    <a:p>
                      <a:pPr algn="ctr" fontAlgn="ctr"/>
                      <a:r>
                        <a:rPr lang="en-US" altLang="zh-TW" sz="1800" u="none" strike="noStrike" dirty="0">
                          <a:effectLst/>
                        </a:rPr>
                        <a:t>0800004</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u="none" strike="noStrike">
                          <a:effectLst/>
                        </a:rPr>
                        <a:t>深層前角膜移植</a:t>
                      </a:r>
                      <a:endParaRPr lang="zh-TW" altLang="en-US" sz="1800" b="0" i="0" u="none" strike="noStrike">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dirty="0" smtClean="0">
                          <a:effectLst/>
                        </a:rPr>
                        <a:t>85215B</a:t>
                      </a:r>
                      <a:r>
                        <a:rPr lang="zh-TW" altLang="en-US" sz="1800" u="none" strike="noStrike" dirty="0" smtClean="0">
                          <a:effectLst/>
                        </a:rPr>
                        <a:t>「</a:t>
                      </a:r>
                      <a:r>
                        <a:rPr lang="en-US" altLang="zh-TW" sz="1800" u="none" strike="noStrike" dirty="0" smtClean="0">
                          <a:effectLst/>
                        </a:rPr>
                        <a:t>DALK </a:t>
                      </a:r>
                      <a:r>
                        <a:rPr lang="zh-TW" altLang="en-US" sz="1800" u="none" strike="noStrike" dirty="0">
                          <a:effectLst/>
                        </a:rPr>
                        <a:t>深層角膜移植</a:t>
                      </a:r>
                      <a:r>
                        <a:rPr lang="zh-TW" altLang="en-US" sz="1800" u="none" strike="noStrike" dirty="0" smtClean="0">
                          <a:effectLst/>
                        </a:rPr>
                        <a:t>手術」</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320">
                <a:tc>
                  <a:txBody>
                    <a:bodyPr/>
                    <a:lstStyle/>
                    <a:p>
                      <a:pPr algn="ctr" fontAlgn="ctr"/>
                      <a:r>
                        <a:rPr lang="en-US" altLang="zh-TW" sz="1800" u="none" strike="noStrike" dirty="0">
                          <a:effectLst/>
                        </a:rPr>
                        <a:t>0800005</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u="none" strike="noStrike">
                          <a:effectLst/>
                        </a:rPr>
                        <a:t>角膜內皮移植</a:t>
                      </a:r>
                      <a:endParaRPr lang="zh-TW" altLang="en-US" sz="1800" b="0" i="0" u="none" strike="noStrike">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dirty="0" smtClean="0">
                          <a:effectLst/>
                        </a:rPr>
                        <a:t>85216B</a:t>
                      </a:r>
                      <a:r>
                        <a:rPr lang="zh-TW" altLang="en-US" sz="1800" u="none" strike="noStrike" dirty="0" smtClean="0">
                          <a:effectLst/>
                        </a:rPr>
                        <a:t>「</a:t>
                      </a:r>
                      <a:r>
                        <a:rPr lang="en-US" altLang="zh-TW" sz="1800" u="none" strike="noStrike" dirty="0" smtClean="0">
                          <a:effectLst/>
                        </a:rPr>
                        <a:t>DSAEK</a:t>
                      </a:r>
                      <a:r>
                        <a:rPr lang="zh-TW" altLang="en-US" sz="1800" u="none" strike="noStrike" dirty="0">
                          <a:effectLst/>
                        </a:rPr>
                        <a:t>內皮細胞</a:t>
                      </a:r>
                      <a:r>
                        <a:rPr lang="zh-TW" altLang="en-US" sz="1800" u="none" strike="noStrike" dirty="0" smtClean="0">
                          <a:effectLst/>
                        </a:rPr>
                        <a:t>移植」</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320">
                <a:tc>
                  <a:txBody>
                    <a:bodyPr/>
                    <a:lstStyle/>
                    <a:p>
                      <a:pPr algn="ctr" fontAlgn="ctr"/>
                      <a:r>
                        <a:rPr lang="en-US" altLang="zh-TW" sz="1800" u="none" strike="noStrike" dirty="0">
                          <a:effectLst/>
                        </a:rPr>
                        <a:t>0800006</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800" u="none" strike="noStrike" dirty="0">
                          <a:effectLst/>
                        </a:rPr>
                        <a:t>角膜內皮</a:t>
                      </a:r>
                      <a:r>
                        <a:rPr lang="zh-TW" altLang="en-US" sz="1800" u="none" strike="noStrike" dirty="0" smtClean="0">
                          <a:effectLst/>
                        </a:rPr>
                        <a:t>移植</a:t>
                      </a:r>
                      <a:r>
                        <a:rPr lang="en-US" altLang="zh-TW" sz="1800" u="none" strike="noStrike" dirty="0" smtClean="0">
                          <a:effectLst/>
                        </a:rPr>
                        <a:t/>
                      </a:r>
                      <a:br>
                        <a:rPr lang="en-US" altLang="zh-TW" sz="1800" u="none" strike="noStrike" dirty="0" smtClean="0">
                          <a:effectLst/>
                        </a:rPr>
                      </a:br>
                      <a:r>
                        <a:rPr lang="en-US" altLang="zh-TW" sz="1800" u="none" strike="noStrike" dirty="0" smtClean="0">
                          <a:effectLst/>
                        </a:rPr>
                        <a:t>(</a:t>
                      </a:r>
                      <a:r>
                        <a:rPr lang="zh-TW" altLang="en-US" sz="1800" u="none" strike="noStrike" dirty="0">
                          <a:effectLst/>
                        </a:rPr>
                        <a:t>使用已分離之角膜</a:t>
                      </a:r>
                      <a:r>
                        <a:rPr lang="en-US" altLang="zh-TW" sz="1800" u="none" strike="noStrike" dirty="0">
                          <a:effectLst/>
                        </a:rPr>
                        <a:t>)</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800" u="none" strike="noStrike" dirty="0" smtClean="0">
                          <a:effectLst/>
                        </a:rPr>
                        <a:t>85217B</a:t>
                      </a:r>
                      <a:r>
                        <a:rPr lang="zh-TW" altLang="en-US" sz="1800" u="none" strike="noStrike" dirty="0" smtClean="0">
                          <a:effectLst/>
                        </a:rPr>
                        <a:t>「</a:t>
                      </a:r>
                      <a:r>
                        <a:rPr lang="en-US" altLang="zh-TW" sz="1800" u="none" strike="noStrike" dirty="0" smtClean="0">
                          <a:effectLst/>
                        </a:rPr>
                        <a:t>DSAEK</a:t>
                      </a:r>
                      <a:r>
                        <a:rPr lang="zh-TW" altLang="en-US" sz="1800" u="none" strike="noStrike" dirty="0">
                          <a:effectLst/>
                        </a:rPr>
                        <a:t>內皮細胞移植</a:t>
                      </a:r>
                      <a:r>
                        <a:rPr lang="en-US" altLang="zh-TW" sz="1800" u="none" strike="noStrike" dirty="0">
                          <a:effectLst/>
                        </a:rPr>
                        <a:t>(</a:t>
                      </a:r>
                      <a:r>
                        <a:rPr lang="zh-TW" altLang="en-US" sz="1800" u="none" strike="noStrike" dirty="0">
                          <a:effectLst/>
                        </a:rPr>
                        <a:t>使用已分離之角膜</a:t>
                      </a:r>
                      <a:r>
                        <a:rPr lang="en-US" altLang="zh-TW" sz="1800" u="none" strike="noStrike" dirty="0" smtClean="0">
                          <a:effectLst/>
                        </a:rPr>
                        <a:t>)</a:t>
                      </a:r>
                      <a:r>
                        <a:rPr lang="zh-TW" altLang="en-US" sz="1800" u="none" strike="noStrike" dirty="0" smtClean="0">
                          <a:effectLst/>
                        </a:rPr>
                        <a:t>」</a:t>
                      </a:r>
                      <a:endParaRPr lang="en-US" altLang="zh-TW" sz="1800" b="0" i="0" u="none" strike="noStrike" dirty="0">
                        <a:solidFill>
                          <a:srgbClr val="000000"/>
                        </a:solidFill>
                        <a:effectLst/>
                        <a:latin typeface="微軟正黑體"/>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152386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116632"/>
            <a:ext cx="6552728" cy="1143000"/>
          </a:xfrm>
        </p:spPr>
        <p:txBody>
          <a:bodyPr/>
          <a:lstStyle/>
          <a:p>
            <a:r>
              <a:rPr lang="zh-TW" altLang="en-US" sz="4000" b="1" dirty="0" smtClean="0">
                <a:effectLst>
                  <a:outerShdw blurRad="38100" dist="38100" dir="2700000" algn="tl">
                    <a:srgbClr val="000000">
                      <a:alpha val="43137"/>
                    </a:srgbClr>
                  </a:outerShdw>
                </a:effectLst>
              </a:rPr>
              <a:t>血栓溶解劑</a:t>
            </a:r>
            <a:r>
              <a:rPr lang="en-US" altLang="zh-TW" sz="2800" b="1" dirty="0" smtClean="0">
                <a:effectLst>
                  <a:outerShdw blurRad="38100" dist="38100" dir="2700000" algn="tl">
                    <a:srgbClr val="000000">
                      <a:alpha val="43137"/>
                    </a:srgbClr>
                  </a:outerShdw>
                </a:effectLst>
              </a:rPr>
              <a:t>(</a:t>
            </a:r>
            <a:r>
              <a:rPr lang="en-US" altLang="zh-TW" sz="2800" b="1" dirty="0">
                <a:effectLst>
                  <a:outerShdw blurRad="38100" dist="38100" dir="2700000" algn="tl">
                    <a:srgbClr val="000000">
                      <a:alpha val="43137"/>
                    </a:srgbClr>
                  </a:outerShdw>
                </a:effectLst>
              </a:rPr>
              <a:t>4.0</a:t>
            </a:r>
            <a:r>
              <a:rPr lang="zh-TW" altLang="en-US" sz="2800" b="1" dirty="0">
                <a:effectLst>
                  <a:outerShdw blurRad="38100" dist="38100" dir="2700000" algn="tl">
                    <a:srgbClr val="000000">
                      <a:alpha val="43137"/>
                    </a:srgbClr>
                  </a:outerShdw>
                </a:effectLst>
              </a:rPr>
              <a:t>版</a:t>
            </a:r>
            <a:r>
              <a:rPr lang="en-US" altLang="zh-TW" sz="2800" b="1" dirty="0">
                <a:effectLst>
                  <a:outerShdw blurRad="38100" dist="38100" dir="2700000" algn="tl">
                    <a:srgbClr val="000000">
                      <a:alpha val="43137"/>
                    </a:srgbClr>
                  </a:outerShdw>
                </a:effectLst>
              </a:rPr>
              <a:t>)</a:t>
            </a:r>
            <a:endParaRPr lang="zh-TW" altLang="en-US" sz="28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22</a:t>
            </a:fld>
            <a:endParaRPr lang="zh-TW" altLang="en-US"/>
          </a:p>
        </p:txBody>
      </p:sp>
      <p:graphicFrame>
        <p:nvGraphicFramePr>
          <p:cNvPr id="9" name="表格 8"/>
          <p:cNvGraphicFramePr>
            <a:graphicFrameLocks noGrp="1"/>
          </p:cNvGraphicFramePr>
          <p:nvPr>
            <p:extLst>
              <p:ext uri="{D42A27DB-BD31-4B8C-83A1-F6EECF244321}">
                <p14:modId xmlns:p14="http://schemas.microsoft.com/office/powerpoint/2010/main" val="4073691962"/>
              </p:ext>
            </p:extLst>
          </p:nvPr>
        </p:nvGraphicFramePr>
        <p:xfrm>
          <a:off x="611560" y="3150569"/>
          <a:ext cx="8208912" cy="1706880"/>
        </p:xfrm>
        <a:graphic>
          <a:graphicData uri="http://schemas.openxmlformats.org/drawingml/2006/table">
            <a:tbl>
              <a:tblPr>
                <a:tableStyleId>{93296810-A885-4BE3-A3E7-6D5BEEA58F35}</a:tableStyleId>
              </a:tblPr>
              <a:tblGrid>
                <a:gridCol w="1002373"/>
                <a:gridCol w="7206539"/>
              </a:tblGrid>
              <a:tr h="209550">
                <a:tc>
                  <a:txBody>
                    <a:bodyPr/>
                    <a:lstStyle/>
                    <a:p>
                      <a:pPr algn="ctr" fontAlgn="t"/>
                      <a:r>
                        <a:rPr lang="en-US" sz="1600" b="0" u="none" strike="noStrike" dirty="0">
                          <a:effectLst/>
                          <a:latin typeface="+mn-lt"/>
                        </a:rPr>
                        <a:t>DRG01415</a:t>
                      </a:r>
                      <a:endParaRPr lang="en-US" sz="1600" b="0" i="0" u="none" strike="noStrike" dirty="0">
                        <a:solidFill>
                          <a:srgbClr val="000000"/>
                        </a:solidFill>
                        <a:effectLst/>
                        <a:latin typeface="+mn-lt"/>
                      </a:endParaRPr>
                    </a:p>
                  </a:txBody>
                  <a:tcPr marL="0" marR="0" marT="0" marB="0">
                    <a:solidFill>
                      <a:schemeClr val="accent6">
                        <a:lumMod val="40000"/>
                        <a:lumOff val="60000"/>
                      </a:schemeClr>
                    </a:solidFill>
                  </a:tcPr>
                </a:tc>
                <a:tc>
                  <a:txBody>
                    <a:bodyPr/>
                    <a:lstStyle/>
                    <a:p>
                      <a:pPr algn="l" fontAlgn="t"/>
                      <a:r>
                        <a:rPr lang="zh-TW" altLang="en-US" sz="1400" b="0" u="none" strike="noStrike" dirty="0">
                          <a:effectLst/>
                          <a:latin typeface="+mn-lt"/>
                        </a:rPr>
                        <a:t>特定性腦血管疾患，暫時性腦部缺氧除外，採血栓溶解治療</a:t>
                      </a:r>
                      <a:r>
                        <a:rPr lang="en-US" altLang="zh-TW" sz="1400" b="0" u="none" strike="noStrike" dirty="0">
                          <a:effectLst/>
                          <a:latin typeface="+mn-lt"/>
                        </a:rPr>
                        <a:t>1</a:t>
                      </a:r>
                      <a:r>
                        <a:rPr lang="zh-TW" altLang="en-US" sz="1400" b="0" u="none" strike="noStrike" dirty="0">
                          <a:effectLst/>
                          <a:latin typeface="+mn-lt"/>
                        </a:rPr>
                        <a:t>支，有復健，年齡大於等於</a:t>
                      </a:r>
                      <a:r>
                        <a:rPr lang="en-US" altLang="zh-TW" sz="1400" b="0" u="none" strike="noStrike" dirty="0">
                          <a:effectLst/>
                          <a:latin typeface="+mn-lt"/>
                        </a:rPr>
                        <a:t>18</a:t>
                      </a:r>
                      <a:r>
                        <a:rPr lang="zh-TW" altLang="en-US" sz="1400" b="0" u="none" strike="noStrike" dirty="0">
                          <a:effectLst/>
                          <a:latin typeface="+mn-lt"/>
                        </a:rPr>
                        <a:t>歲，有合併症或併發症</a:t>
                      </a:r>
                      <a:endParaRPr lang="zh-TW" altLang="en-US" sz="1400" b="0" i="0" u="none" strike="noStrike" dirty="0">
                        <a:solidFill>
                          <a:srgbClr val="000000"/>
                        </a:solidFill>
                        <a:effectLst/>
                        <a:latin typeface="+mn-lt"/>
                      </a:endParaRPr>
                    </a:p>
                  </a:txBody>
                  <a:tcPr marL="0" marR="0" marT="0" marB="0">
                    <a:solidFill>
                      <a:schemeClr val="accent6">
                        <a:lumMod val="40000"/>
                        <a:lumOff val="60000"/>
                      </a:schemeClr>
                    </a:solidFill>
                  </a:tcPr>
                </a:tc>
              </a:tr>
              <a:tr h="200025">
                <a:tc>
                  <a:txBody>
                    <a:bodyPr/>
                    <a:lstStyle/>
                    <a:p>
                      <a:pPr algn="ctr" fontAlgn="t"/>
                      <a:r>
                        <a:rPr lang="zh-TW" altLang="en-US" sz="1600" b="0" u="none" strike="noStrike" dirty="0">
                          <a:effectLst/>
                          <a:latin typeface="+mn-lt"/>
                        </a:rPr>
                        <a:t>　</a:t>
                      </a:r>
                      <a:endParaRPr lang="zh-TW" altLang="en-US" sz="1600" b="0" i="0" u="none" strike="noStrike" dirty="0">
                        <a:solidFill>
                          <a:srgbClr val="000000"/>
                        </a:solidFill>
                        <a:effectLst/>
                        <a:latin typeface="+mn-lt"/>
                      </a:endParaRPr>
                    </a:p>
                  </a:txBody>
                  <a:tcPr marL="0" marR="0" marT="0" marB="0">
                    <a:solidFill>
                      <a:schemeClr val="accent6">
                        <a:lumMod val="40000"/>
                        <a:lumOff val="60000"/>
                      </a:schemeClr>
                    </a:solidFill>
                  </a:tcPr>
                </a:tc>
                <a:tc>
                  <a:txBody>
                    <a:bodyPr/>
                    <a:lstStyle/>
                    <a:p>
                      <a:pPr algn="l" fontAlgn="t"/>
                      <a:r>
                        <a:rPr lang="en-US" sz="1400" b="0" u="none" strike="noStrike" dirty="0">
                          <a:effectLst/>
                          <a:latin typeface="+mn-lt"/>
                        </a:rPr>
                        <a:t>SPECIFIC CEREBROVASCULAR DISORDERS EXCEPT TRANSIENT ISCHEMIC ATTACK（TIA） WITH THROMBOLYTIC AGENT  1 UNIT WITH  REHABILITATION THERAPY AGE ≧18  WITH CC</a:t>
                      </a:r>
                      <a:endParaRPr lang="en-US" sz="1400" b="0" i="0" u="none" strike="noStrike" dirty="0">
                        <a:solidFill>
                          <a:srgbClr val="000000"/>
                        </a:solidFill>
                        <a:effectLst/>
                        <a:latin typeface="+mn-lt"/>
                      </a:endParaRPr>
                    </a:p>
                  </a:txBody>
                  <a:tcPr marL="0" marR="0" marT="0" marB="0">
                    <a:solidFill>
                      <a:schemeClr val="accent6">
                        <a:lumMod val="40000"/>
                        <a:lumOff val="60000"/>
                      </a:schemeClr>
                    </a:solidFill>
                  </a:tcPr>
                </a:tc>
              </a:tr>
              <a:tr h="209550">
                <a:tc>
                  <a:txBody>
                    <a:bodyPr/>
                    <a:lstStyle/>
                    <a:p>
                      <a:pPr algn="ctr" fontAlgn="t"/>
                      <a:r>
                        <a:rPr lang="en-US" sz="1600" b="0" u="none" strike="noStrike" dirty="0">
                          <a:effectLst/>
                          <a:latin typeface="+mn-lt"/>
                        </a:rPr>
                        <a:t>DRG01416</a:t>
                      </a:r>
                      <a:endParaRPr lang="en-US" sz="1600" b="0" i="0" u="none" strike="noStrike" dirty="0">
                        <a:solidFill>
                          <a:srgbClr val="000000"/>
                        </a:solidFill>
                        <a:effectLst/>
                        <a:latin typeface="+mn-lt"/>
                      </a:endParaRPr>
                    </a:p>
                  </a:txBody>
                  <a:tcPr marL="0" marR="0" marT="0" marB="0">
                    <a:solidFill>
                      <a:schemeClr val="accent6">
                        <a:lumMod val="40000"/>
                        <a:lumOff val="60000"/>
                      </a:schemeClr>
                    </a:solidFill>
                  </a:tcPr>
                </a:tc>
                <a:tc>
                  <a:txBody>
                    <a:bodyPr/>
                    <a:lstStyle/>
                    <a:p>
                      <a:pPr algn="l" fontAlgn="t"/>
                      <a:r>
                        <a:rPr lang="zh-TW" altLang="en-US" sz="1400" b="0" u="none" strike="noStrike" dirty="0">
                          <a:effectLst/>
                          <a:latin typeface="+mn-lt"/>
                        </a:rPr>
                        <a:t>特定性腦血管疾患，暫時性腦部缺氧除外，採血栓溶解治療</a:t>
                      </a:r>
                      <a:r>
                        <a:rPr lang="en-US" altLang="zh-TW" sz="1400" b="0" u="none" strike="noStrike" dirty="0">
                          <a:effectLst/>
                          <a:latin typeface="+mn-lt"/>
                        </a:rPr>
                        <a:t>1</a:t>
                      </a:r>
                      <a:r>
                        <a:rPr lang="zh-TW" altLang="en-US" sz="1400" b="0" u="none" strike="noStrike" dirty="0">
                          <a:effectLst/>
                          <a:latin typeface="+mn-lt"/>
                        </a:rPr>
                        <a:t>支，有復健，年齡大於等於</a:t>
                      </a:r>
                      <a:r>
                        <a:rPr lang="en-US" altLang="zh-TW" sz="1400" b="0" u="none" strike="noStrike" dirty="0">
                          <a:effectLst/>
                          <a:latin typeface="+mn-lt"/>
                        </a:rPr>
                        <a:t>18</a:t>
                      </a:r>
                      <a:r>
                        <a:rPr lang="zh-TW" altLang="en-US" sz="1400" b="0" u="none" strike="noStrike" dirty="0">
                          <a:effectLst/>
                          <a:latin typeface="+mn-lt"/>
                        </a:rPr>
                        <a:t>歲，無合併症或併發症</a:t>
                      </a:r>
                      <a:endParaRPr lang="zh-TW" altLang="en-US" sz="1400" b="0" i="0" u="none" strike="noStrike" dirty="0">
                        <a:solidFill>
                          <a:srgbClr val="000000"/>
                        </a:solidFill>
                        <a:effectLst/>
                        <a:latin typeface="+mn-lt"/>
                      </a:endParaRPr>
                    </a:p>
                  </a:txBody>
                  <a:tcPr marL="0" marR="0" marT="0" marB="0">
                    <a:solidFill>
                      <a:schemeClr val="accent6">
                        <a:lumMod val="40000"/>
                        <a:lumOff val="60000"/>
                      </a:schemeClr>
                    </a:solidFill>
                  </a:tcPr>
                </a:tc>
              </a:tr>
              <a:tr h="200025">
                <a:tc>
                  <a:txBody>
                    <a:bodyPr/>
                    <a:lstStyle/>
                    <a:p>
                      <a:pPr algn="l" fontAlgn="t"/>
                      <a:r>
                        <a:rPr lang="zh-TW" altLang="en-US" sz="1400" b="0" u="none" strike="noStrike">
                          <a:effectLst/>
                          <a:latin typeface="+mn-lt"/>
                        </a:rPr>
                        <a:t>　</a:t>
                      </a:r>
                      <a:endParaRPr lang="zh-TW" altLang="en-US" sz="1400" b="0" i="0" u="none" strike="noStrike">
                        <a:solidFill>
                          <a:srgbClr val="000000"/>
                        </a:solidFill>
                        <a:effectLst/>
                        <a:latin typeface="+mn-lt"/>
                      </a:endParaRPr>
                    </a:p>
                  </a:txBody>
                  <a:tcPr marL="0" marR="0" marT="0" marB="0">
                    <a:solidFill>
                      <a:schemeClr val="accent6">
                        <a:lumMod val="40000"/>
                        <a:lumOff val="60000"/>
                      </a:schemeClr>
                    </a:solidFill>
                  </a:tcPr>
                </a:tc>
                <a:tc>
                  <a:txBody>
                    <a:bodyPr/>
                    <a:lstStyle/>
                    <a:p>
                      <a:pPr algn="l" fontAlgn="t"/>
                      <a:r>
                        <a:rPr lang="en-US" sz="1400" b="0" u="none" strike="noStrike" dirty="0">
                          <a:effectLst/>
                          <a:latin typeface="+mn-lt"/>
                        </a:rPr>
                        <a:t>SPECIFIC CEREBROVASCULAR DISORDERS EXCEPT TRANSIENT ISCHEMIC ATTACK（TIA）WITH THROMBOLYTIC AGENT  1 UNIT WITH  REHABILITATION THERAPY AGE ≧18  WITHOUT CC</a:t>
                      </a:r>
                      <a:endParaRPr lang="en-US" sz="1400" b="0" i="0" u="none" strike="noStrike" dirty="0">
                        <a:solidFill>
                          <a:srgbClr val="000000"/>
                        </a:solidFill>
                        <a:effectLst/>
                        <a:latin typeface="+mn-lt"/>
                      </a:endParaRPr>
                    </a:p>
                  </a:txBody>
                  <a:tcPr marL="0" marR="0" marT="0" marB="0">
                    <a:solidFill>
                      <a:schemeClr val="accent6">
                        <a:lumMod val="40000"/>
                        <a:lumOff val="60000"/>
                      </a:schemeClr>
                    </a:solidFill>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038211466"/>
              </p:ext>
            </p:extLst>
          </p:nvPr>
        </p:nvGraphicFramePr>
        <p:xfrm>
          <a:off x="611560" y="1494385"/>
          <a:ext cx="8208912" cy="1520190"/>
        </p:xfrm>
        <a:graphic>
          <a:graphicData uri="http://schemas.openxmlformats.org/drawingml/2006/table">
            <a:tbl>
              <a:tblPr>
                <a:tableStyleId>{5940675A-B579-460E-94D1-54222C63F5DA}</a:tableStyleId>
              </a:tblPr>
              <a:tblGrid>
                <a:gridCol w="816227"/>
                <a:gridCol w="909510"/>
                <a:gridCol w="4874042"/>
                <a:gridCol w="1609133"/>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dirty="0">
                          <a:effectLst/>
                        </a:rPr>
                        <a:t>DRG</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dirty="0">
                          <a:effectLst/>
                        </a:rPr>
                        <a:t>虛擬碼英文</a:t>
                      </a:r>
                      <a:endParaRPr lang="zh-TW" altLang="en-US" sz="1600" b="0" i="0" u="none" strike="noStrike" dirty="0">
                        <a:solidFill>
                          <a:srgbClr val="000000"/>
                        </a:solidFill>
                        <a:effectLst/>
                        <a:latin typeface="微軟正黑體"/>
                      </a:endParaRPr>
                    </a:p>
                  </a:txBody>
                  <a:tcPr marL="9525" marR="9525" marT="9525" marB="0" anchor="ctr"/>
                </a:tc>
                <a:tc>
                  <a:txBody>
                    <a:bodyPr/>
                    <a:lstStyle/>
                    <a:p>
                      <a:pPr algn="ctr" fontAlgn="ctr"/>
                      <a:r>
                        <a:rPr lang="zh-TW" altLang="en-US" sz="1600" u="none" strike="noStrike">
                          <a:effectLst/>
                        </a:rPr>
                        <a:t>虛擬碼</a:t>
                      </a:r>
                      <a:endParaRPr lang="zh-TW" altLang="en-US" sz="1600" b="0" i="0" u="none" strike="noStrike">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01</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01415</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Thrombolytic agent 1 unit</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3E00001</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01</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01416</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Thrombolytic agent 1 unit</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3E00001</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01</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01417</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Thrombolytic agent 1 unit</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3E00001</a:t>
                      </a:r>
                      <a:endParaRPr lang="en-US"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01</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01418</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Thrombolytic agent 1 unit</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3E00001</a:t>
                      </a:r>
                      <a:endParaRPr lang="en-US"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3547177934"/>
              </p:ext>
            </p:extLst>
          </p:nvPr>
        </p:nvGraphicFramePr>
        <p:xfrm>
          <a:off x="607455" y="4859918"/>
          <a:ext cx="8208912" cy="1463040"/>
        </p:xfrm>
        <a:graphic>
          <a:graphicData uri="http://schemas.openxmlformats.org/drawingml/2006/table">
            <a:tbl>
              <a:tblPr>
                <a:tableStyleId>{5C22544A-7EE6-4342-B048-85BDC9FD1C3A}</a:tableStyleId>
              </a:tblPr>
              <a:tblGrid>
                <a:gridCol w="1001087"/>
                <a:gridCol w="1067826"/>
                <a:gridCol w="6139999"/>
              </a:tblGrid>
              <a:tr h="200025">
                <a:tc>
                  <a:txBody>
                    <a:bodyPr/>
                    <a:lstStyle/>
                    <a:p>
                      <a:pPr algn="l" fontAlgn="ctr"/>
                      <a:endParaRPr lang="zh-TW" altLang="en-US" sz="1600" b="1"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600" b="1" i="0" u="none" strike="noStrike" dirty="0" smtClean="0">
                          <a:solidFill>
                            <a:srgbClr val="000000"/>
                          </a:solidFill>
                          <a:effectLst/>
                          <a:latin typeface="+mn-lt"/>
                        </a:rPr>
                        <a:t>PRINCIPAL DIAGNOSIS</a:t>
                      </a:r>
                      <a:endParaRPr lang="en-US"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ctr"/>
                      <a:endParaRPr lang="en-US" sz="1600" b="0" i="0" u="none" strike="noStrike" dirty="0">
                        <a:solidFill>
                          <a:srgbClr val="000000"/>
                        </a:solidFill>
                        <a:effectLst/>
                        <a:latin typeface="Times New Roman"/>
                      </a:endParaRPr>
                    </a:p>
                  </a:txBody>
                  <a:tcPr marL="0" marR="0" marT="0" marB="0" anchor="ctr">
                    <a:noFill/>
                  </a:tcPr>
                </a:tc>
              </a:tr>
              <a:tr h="200025">
                <a:tc>
                  <a:txBody>
                    <a:bodyPr/>
                    <a:lstStyle/>
                    <a:p>
                      <a:pPr algn="l" fontAlgn="ctr"/>
                      <a:r>
                        <a:rPr lang="zh-TW" altLang="en-US" sz="1600" b="0" u="none" strike="noStrike" dirty="0">
                          <a:effectLst/>
                          <a:latin typeface="+mn-lt"/>
                        </a:rPr>
                        <a:t>　</a:t>
                      </a:r>
                      <a:endParaRPr lang="zh-TW" alt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b="0" u="none" strike="noStrike" dirty="0">
                          <a:effectLst/>
                          <a:latin typeface="+mn-lt"/>
                        </a:rPr>
                        <a:t>I671</a:t>
                      </a:r>
                      <a:endParaRPr lang="en-US" sz="16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b="0" u="none" strike="noStrike" dirty="0">
                          <a:effectLst/>
                          <a:latin typeface="+mn-lt"/>
                        </a:rPr>
                        <a:t>Cerebral aneurysm, </a:t>
                      </a:r>
                      <a:r>
                        <a:rPr lang="en-US" sz="1600" b="0" u="none" strike="noStrike" dirty="0" err="1">
                          <a:effectLst/>
                          <a:latin typeface="+mn-lt"/>
                        </a:rPr>
                        <a:t>nonruptured</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b="0" u="none" strike="noStrike" dirty="0">
                          <a:effectLst/>
                          <a:latin typeface="+mn-lt"/>
                        </a:rPr>
                        <a:t>　</a:t>
                      </a:r>
                      <a:endParaRPr lang="zh-TW" alt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b="0" u="none" strike="noStrike" dirty="0">
                          <a:effectLst/>
                          <a:latin typeface="+mn-lt"/>
                        </a:rPr>
                        <a:t>I6789</a:t>
                      </a:r>
                      <a:endParaRPr lang="en-US" sz="16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1600" b="0" u="none" strike="noStrike" dirty="0">
                          <a:effectLst/>
                          <a:latin typeface="+mn-lt"/>
                        </a:rPr>
                        <a:t>Other cerebrovascular disease</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r h="200025">
                <a:tc>
                  <a:txBody>
                    <a:bodyPr/>
                    <a:lstStyle/>
                    <a:p>
                      <a:pPr algn="l" fontAlgn="ctr"/>
                      <a:r>
                        <a:rPr lang="zh-TW" altLang="en-US" sz="1600" b="0" u="none" strike="noStrike">
                          <a:effectLst/>
                          <a:latin typeface="+mn-lt"/>
                        </a:rPr>
                        <a:t>　</a:t>
                      </a:r>
                      <a:endParaRPr lang="zh-TW" altLang="en-US" sz="1600" b="0" i="0" u="none" strike="noStrike">
                        <a:solidFill>
                          <a:srgbClr val="000000"/>
                        </a:solidFill>
                        <a:effectLst/>
                        <a:latin typeface="+mn-lt"/>
                      </a:endParaRPr>
                    </a:p>
                  </a:txBody>
                  <a:tcPr marL="0" marR="0" marT="0" marB="0" anchor="ctr">
                    <a:solidFill>
                      <a:schemeClr val="accent6">
                        <a:lumMod val="40000"/>
                        <a:lumOff val="60000"/>
                      </a:schemeClr>
                    </a:solidFill>
                  </a:tcPr>
                </a:tc>
                <a:tc>
                  <a:txBody>
                    <a:bodyPr/>
                    <a:lstStyle/>
                    <a:p>
                      <a:pPr algn="l" fontAlgn="t"/>
                      <a:r>
                        <a:rPr lang="en-US" sz="1600" b="1" u="none" strike="noStrike" dirty="0">
                          <a:effectLst/>
                          <a:latin typeface="+mn-lt"/>
                        </a:rPr>
                        <a:t>AND</a:t>
                      </a:r>
                      <a:endParaRPr lang="en-US" sz="1600" b="1" i="0" u="none" strike="noStrike" dirty="0">
                        <a:solidFill>
                          <a:srgbClr val="000000"/>
                        </a:solidFill>
                        <a:effectLst/>
                        <a:latin typeface="+mn-lt"/>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t"/>
                      <a:r>
                        <a:rPr lang="zh-TW" altLang="en-US" sz="1600" b="1" u="none" strike="noStrike" dirty="0">
                          <a:effectLst/>
                          <a:latin typeface="+mn-lt"/>
                        </a:rPr>
                        <a:t>　</a:t>
                      </a:r>
                      <a:endParaRPr lang="zh-TW" altLang="en-US" sz="1600" b="1" i="0" u="none" strike="noStrike" dirty="0">
                        <a:solidFill>
                          <a:srgbClr val="000000"/>
                        </a:solidFill>
                        <a:effectLst/>
                        <a:latin typeface="+mn-lt"/>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00025">
                <a:tc>
                  <a:txBody>
                    <a:bodyPr/>
                    <a:lstStyle/>
                    <a:p>
                      <a:pPr algn="l" fontAlgn="ctr"/>
                      <a:r>
                        <a:rPr lang="zh-TW" altLang="en-US" sz="1600" b="0" u="none" strike="noStrike">
                          <a:effectLst/>
                          <a:latin typeface="+mn-lt"/>
                        </a:rPr>
                        <a:t>　</a:t>
                      </a:r>
                      <a:endParaRPr lang="zh-TW" altLang="en-US" sz="1600" b="0" i="0" u="none" strike="noStrike">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latin typeface="+mn-lt"/>
                        </a:rPr>
                        <a:t>NON-OPERATING ROOM PROCEDURES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noFill/>
                  </a:tcPr>
                </a:tc>
              </a:tr>
              <a:tr h="200025">
                <a:tc>
                  <a:txBody>
                    <a:bodyPr/>
                    <a:lstStyle/>
                    <a:p>
                      <a:pPr algn="l" fontAlgn="ctr"/>
                      <a:r>
                        <a:rPr lang="zh-TW" altLang="en-US" sz="1600" b="0" u="none" strike="noStrike">
                          <a:effectLst/>
                          <a:latin typeface="+mn-lt"/>
                        </a:rPr>
                        <a:t>　</a:t>
                      </a:r>
                      <a:endParaRPr lang="zh-TW" altLang="en-US" sz="1600" b="0" i="0" u="none" strike="noStrike">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latin typeface="+mn-lt"/>
                        </a:rPr>
                        <a:t>3E00001</a:t>
                      </a:r>
                      <a:endParaRPr lang="en-US"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1" u="none" strike="noStrike" dirty="0">
                          <a:solidFill>
                            <a:srgbClr val="FF0000"/>
                          </a:solidFill>
                          <a:effectLst/>
                          <a:latin typeface="+mn-lt"/>
                        </a:rPr>
                        <a:t>Thrombolytic agent 1 unit</a:t>
                      </a:r>
                      <a:endParaRPr lang="en-US" sz="1600" b="1" i="0" u="none" strike="noStrike" dirty="0">
                        <a:solidFill>
                          <a:srgbClr val="FF0000"/>
                        </a:solidFill>
                        <a:effectLst/>
                        <a:latin typeface="+mn-lt"/>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12" name="八角星形 11"/>
          <p:cNvSpPr/>
          <p:nvPr/>
        </p:nvSpPr>
        <p:spPr>
          <a:xfrm>
            <a:off x="0" y="3078561"/>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7" name="橢圓形圖說文字 6"/>
          <p:cNvSpPr/>
          <p:nvPr/>
        </p:nvSpPr>
        <p:spPr>
          <a:xfrm>
            <a:off x="8016380" y="899254"/>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Tree>
    <p:extLst>
      <p:ext uri="{BB962C8B-B14F-4D97-AF65-F5344CB8AC3E}">
        <p14:creationId xmlns:p14="http://schemas.microsoft.com/office/powerpoint/2010/main" val="1349285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14290"/>
            <a:ext cx="6696744" cy="1143000"/>
          </a:xfrm>
        </p:spPr>
        <p:txBody>
          <a:bodyPr/>
          <a:lstStyle/>
          <a:p>
            <a:r>
              <a:rPr lang="zh-TW" altLang="en-US" sz="3600" b="1" dirty="0" smtClean="0">
                <a:effectLst>
                  <a:outerShdw blurRad="38100" dist="38100" dir="2700000" algn="tl">
                    <a:srgbClr val="000000">
                      <a:alpha val="43137"/>
                    </a:srgbClr>
                  </a:outerShdw>
                </a:effectLst>
              </a:rPr>
              <a:t>抗凝血藥物或血栓溶解治療</a:t>
            </a:r>
            <a:r>
              <a:rPr lang="en-US" altLang="zh-TW" sz="2800" b="1" dirty="0">
                <a:effectLst>
                  <a:outerShdw blurRad="38100" dist="38100" dir="2700000" algn="tl">
                    <a:srgbClr val="000000">
                      <a:alpha val="43137"/>
                    </a:srgbClr>
                  </a:outerShdw>
                </a:effectLst>
              </a:rPr>
              <a:t>(4.0</a:t>
            </a:r>
            <a:r>
              <a:rPr lang="zh-TW" altLang="en-US" sz="2800" b="1" dirty="0">
                <a:effectLst>
                  <a:outerShdw blurRad="38100" dist="38100" dir="2700000" algn="tl">
                    <a:srgbClr val="000000">
                      <a:alpha val="43137"/>
                    </a:srgbClr>
                  </a:outerShdw>
                </a:effectLst>
              </a:rPr>
              <a:t>版</a:t>
            </a:r>
            <a:r>
              <a:rPr lang="en-US" altLang="zh-TW" sz="2800" b="1" dirty="0">
                <a:effectLst>
                  <a:outerShdw blurRad="38100" dist="38100" dir="2700000" algn="tl">
                    <a:srgbClr val="000000">
                      <a:alpha val="43137"/>
                    </a:srgbClr>
                  </a:outerShdw>
                </a:effectLst>
              </a:rPr>
              <a:t>)</a:t>
            </a:r>
            <a:endParaRPr lang="zh-TW" altLang="en-US" sz="28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23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716704847"/>
              </p:ext>
            </p:extLst>
          </p:nvPr>
        </p:nvGraphicFramePr>
        <p:xfrm>
          <a:off x="512556" y="1232377"/>
          <a:ext cx="8280919" cy="3040380"/>
        </p:xfrm>
        <a:graphic>
          <a:graphicData uri="http://schemas.openxmlformats.org/drawingml/2006/table">
            <a:tbl>
              <a:tblPr>
                <a:tableStyleId>{5940675A-B579-460E-94D1-54222C63F5DA}</a:tableStyleId>
              </a:tblPr>
              <a:tblGrid>
                <a:gridCol w="814135"/>
                <a:gridCol w="907179"/>
                <a:gridCol w="4954595"/>
                <a:gridCol w="1605010"/>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dirty="0">
                          <a:effectLst/>
                        </a:rPr>
                        <a:t>DRG</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dirty="0">
                          <a:effectLst/>
                        </a:rPr>
                        <a:t>虛擬碼英文</a:t>
                      </a:r>
                      <a:endParaRPr lang="zh-TW" altLang="en-US" sz="1600" b="0" i="0" u="none" strike="noStrike" dirty="0">
                        <a:solidFill>
                          <a:srgbClr val="000000"/>
                        </a:solidFill>
                        <a:effectLst/>
                        <a:latin typeface="微軟正黑體"/>
                      </a:endParaRPr>
                    </a:p>
                  </a:txBody>
                  <a:tcPr marL="9525" marR="9525" marT="9525" marB="0" anchor="ctr"/>
                </a:tc>
                <a:tc>
                  <a:txBody>
                    <a:bodyPr/>
                    <a:lstStyle/>
                    <a:p>
                      <a:pPr algn="ctr" fontAlgn="ctr"/>
                      <a:r>
                        <a:rPr lang="zh-TW" altLang="en-US" sz="1600" u="none" strike="noStrike">
                          <a:effectLst/>
                        </a:rPr>
                        <a:t>虛擬碼</a:t>
                      </a:r>
                      <a:endParaRPr lang="zh-TW" altLang="en-US" sz="1600" b="0" i="0" u="none" strike="noStrike">
                        <a:solidFill>
                          <a:srgbClr val="000000"/>
                        </a:solidFill>
                        <a:effectLst/>
                        <a:latin typeface="微軟正黑體"/>
                      </a:endParaRPr>
                    </a:p>
                  </a:txBody>
                  <a:tcPr marL="9525" marR="9525" marT="9525" marB="0" anchor="ctr"/>
                </a:tc>
              </a:tr>
              <a:tr h="15493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rowSpan="2">
                  <a:txBody>
                    <a:bodyPr/>
                    <a:lstStyle/>
                    <a:p>
                      <a:pPr algn="ctr" fontAlgn="ctr"/>
                      <a:r>
                        <a:rPr lang="en-US" altLang="zh-TW" sz="1600" u="none" strike="noStrike" dirty="0">
                          <a:effectLst/>
                        </a:rPr>
                        <a:t>04</a:t>
                      </a:r>
                      <a:endParaRPr lang="en-US" altLang="zh-TW"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altLang="zh-TW" sz="1600" u="none" strike="noStrike" dirty="0">
                          <a:effectLst/>
                        </a:rPr>
                        <a:t>07803</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Anticoagulant  drug therapy</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3E00003</a:t>
                      </a:r>
                      <a:endParaRPr lang="en-US" sz="1600" b="0" i="0" u="none" strike="noStrike" dirty="0">
                        <a:solidFill>
                          <a:srgbClr val="000000"/>
                        </a:solidFill>
                        <a:effectLst/>
                        <a:latin typeface="微軟正黑體"/>
                      </a:endParaRPr>
                    </a:p>
                  </a:txBody>
                  <a:tcPr marL="9525" marR="9525" marT="9525" marB="0" anchor="ctr"/>
                </a:tc>
              </a:tr>
              <a:tr h="200025">
                <a:tc vMerge="1">
                  <a:txBody>
                    <a:bodyPr/>
                    <a:lstStyle/>
                    <a:p>
                      <a:pPr algn="ctr" fontAlgn="ctr"/>
                      <a:endParaRPr lang="en-US" altLang="zh-TW" sz="1600" b="0" i="0" u="none" strike="noStrike" dirty="0">
                        <a:solidFill>
                          <a:srgbClr val="000000"/>
                        </a:solidFill>
                        <a:effectLst/>
                        <a:latin typeface="微軟正黑體"/>
                      </a:endParaRPr>
                    </a:p>
                  </a:txBody>
                  <a:tcPr marL="9525" marR="9525" marT="9525" marB="0" anchor="ctr"/>
                </a:tc>
                <a:tc vMerge="1">
                  <a:txBody>
                    <a:bodyPr/>
                    <a:lstStyle/>
                    <a:p>
                      <a:pPr algn="ctr" fontAlgn="ct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Interventional thrombolytic therapy</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3E00004</a:t>
                      </a:r>
                      <a:endParaRPr lang="en-US" sz="1600" b="0" i="0" u="none" strike="noStrike" dirty="0">
                        <a:solidFill>
                          <a:srgbClr val="000000"/>
                        </a:solidFill>
                        <a:effectLst/>
                        <a:latin typeface="微軟正黑體"/>
                      </a:endParaRPr>
                    </a:p>
                  </a:txBody>
                  <a:tcPr marL="9525" marR="9525" marT="9525" marB="0" anchor="ctr"/>
                </a:tc>
              </a:tr>
              <a:tr h="200025">
                <a:tc rowSpan="2">
                  <a:txBody>
                    <a:bodyPr/>
                    <a:lstStyle/>
                    <a:p>
                      <a:pPr algn="ctr" fontAlgn="ctr"/>
                      <a:r>
                        <a:rPr lang="en-US" altLang="zh-TW" sz="1600" u="none" strike="noStrike" kern="1200" dirty="0" smtClean="0">
                          <a:solidFill>
                            <a:schemeClr val="tx1"/>
                          </a:solidFill>
                          <a:effectLst/>
                          <a:latin typeface="+mn-lt"/>
                          <a:ea typeface="+mn-ea"/>
                          <a:cs typeface="+mn-cs"/>
                        </a:rPr>
                        <a:t>04</a:t>
                      </a:r>
                      <a:endParaRPr lang="en-US" altLang="zh-TW" sz="1600" u="none" strike="noStrike" kern="1200" dirty="0">
                        <a:solidFill>
                          <a:schemeClr val="tx1"/>
                        </a:solidFill>
                        <a:effectLst/>
                        <a:latin typeface="+mn-lt"/>
                        <a:ea typeface="+mn-ea"/>
                        <a:cs typeface="+mn-cs"/>
                      </a:endParaRPr>
                    </a:p>
                  </a:txBody>
                  <a:tcPr marL="9525" marR="9525" marT="9525" marB="0" anchor="ctr"/>
                </a:tc>
                <a:tc rowSpan="2">
                  <a:txBody>
                    <a:bodyPr/>
                    <a:lstStyle/>
                    <a:p>
                      <a:pPr algn="ctr" fontAlgn="ctr"/>
                      <a:r>
                        <a:rPr lang="en-US" altLang="zh-TW" sz="1600" u="none" strike="noStrike" kern="1200" dirty="0" smtClean="0">
                          <a:solidFill>
                            <a:schemeClr val="tx1"/>
                          </a:solidFill>
                          <a:effectLst/>
                          <a:latin typeface="+mn-lt"/>
                          <a:ea typeface="+mn-ea"/>
                          <a:cs typeface="+mn-cs"/>
                        </a:rPr>
                        <a:t>07801</a:t>
                      </a:r>
                      <a:endParaRPr lang="en-US" altLang="zh-TW" sz="160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en-US" sz="1600" u="none" strike="noStrike" kern="1200">
                          <a:solidFill>
                            <a:schemeClr val="tx1"/>
                          </a:solidFill>
                          <a:effectLst/>
                          <a:latin typeface="+mn-lt"/>
                          <a:ea typeface="+mn-ea"/>
                          <a:cs typeface="+mn-cs"/>
                        </a:rPr>
                        <a:t>Anticoagulant  drug therapy</a:t>
                      </a:r>
                    </a:p>
                  </a:txBody>
                  <a:tcPr marL="9525" marR="9525" marT="9525" marB="0" anchor="ctr"/>
                </a:tc>
                <a:tc>
                  <a:txBody>
                    <a:bodyPr/>
                    <a:lstStyle/>
                    <a:p>
                      <a:pPr algn="ctr" fontAlgn="ctr"/>
                      <a:r>
                        <a:rPr lang="en-US" sz="1600" u="none" strike="noStrike" dirty="0">
                          <a:effectLst/>
                        </a:rPr>
                        <a:t>3E00003</a:t>
                      </a:r>
                      <a:endParaRPr lang="en-US" sz="1600" b="0" i="0" u="none" strike="noStrike" dirty="0">
                        <a:solidFill>
                          <a:srgbClr val="000000"/>
                        </a:solidFill>
                        <a:effectLst/>
                        <a:latin typeface="微軟正黑體"/>
                      </a:endParaRPr>
                    </a:p>
                  </a:txBody>
                  <a:tcPr marL="9525" marR="9525" marT="9525" marB="0" anchor="ctr"/>
                </a:tc>
              </a:tr>
              <a:tr h="200025">
                <a:tc vMerge="1">
                  <a:txBody>
                    <a:bodyPr/>
                    <a:lstStyle/>
                    <a:p>
                      <a:pPr algn="ctr" fontAlgn="ctr"/>
                      <a:endParaRPr lang="en-US" altLang="zh-TW" sz="1600" u="none" strike="noStrike" kern="1200" dirty="0">
                        <a:solidFill>
                          <a:schemeClr val="tx1"/>
                        </a:solidFill>
                        <a:effectLst/>
                        <a:latin typeface="+mn-lt"/>
                        <a:ea typeface="+mn-ea"/>
                        <a:cs typeface="+mn-cs"/>
                      </a:endParaRPr>
                    </a:p>
                  </a:txBody>
                  <a:tcPr marL="9525" marR="9525" marT="9525" marB="0" anchor="ctr"/>
                </a:tc>
                <a:tc vMerge="1">
                  <a:txBody>
                    <a:bodyPr/>
                    <a:lstStyle/>
                    <a:p>
                      <a:pPr algn="ctr" fontAlgn="ctr"/>
                      <a:endParaRPr lang="en-US" altLang="zh-TW" sz="160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en-US" sz="1600" u="none" strike="noStrike" kern="1200" dirty="0">
                          <a:solidFill>
                            <a:schemeClr val="tx1"/>
                          </a:solidFill>
                          <a:effectLst/>
                          <a:latin typeface="+mn-lt"/>
                          <a:ea typeface="+mn-ea"/>
                          <a:cs typeface="+mn-cs"/>
                        </a:rPr>
                        <a:t>Interventional thrombolytic therapy</a:t>
                      </a:r>
                    </a:p>
                  </a:txBody>
                  <a:tcPr marL="9525" marR="9525" marT="9525" marB="0" anchor="ctr"/>
                </a:tc>
                <a:tc>
                  <a:txBody>
                    <a:bodyPr/>
                    <a:lstStyle/>
                    <a:p>
                      <a:pPr algn="ctr" fontAlgn="ctr"/>
                      <a:r>
                        <a:rPr lang="en-US" sz="1600" u="none" strike="noStrike" dirty="0">
                          <a:effectLst/>
                        </a:rPr>
                        <a:t>3E00004</a:t>
                      </a:r>
                      <a:endParaRPr lang="en-US" sz="1600" b="0" i="0" u="none" strike="noStrike" dirty="0">
                        <a:solidFill>
                          <a:srgbClr val="000000"/>
                        </a:solidFill>
                        <a:effectLst/>
                        <a:latin typeface="微軟正黑體"/>
                      </a:endParaRPr>
                    </a:p>
                  </a:txBody>
                  <a:tcPr marL="9525" marR="9525" marT="9525" marB="0" anchor="ctr"/>
                </a:tc>
              </a:tr>
              <a:tr h="200025">
                <a:tc rowSpan="2">
                  <a:txBody>
                    <a:bodyPr/>
                    <a:lstStyle/>
                    <a:p>
                      <a:pPr algn="ctr" fontAlgn="ctr"/>
                      <a:r>
                        <a:rPr lang="en-US" altLang="zh-TW" sz="1600" u="none" strike="noStrike" kern="1200" dirty="0" smtClean="0">
                          <a:solidFill>
                            <a:schemeClr val="tx1"/>
                          </a:solidFill>
                          <a:effectLst/>
                          <a:latin typeface="+mn-lt"/>
                          <a:ea typeface="+mn-ea"/>
                          <a:cs typeface="+mn-cs"/>
                        </a:rPr>
                        <a:t>04</a:t>
                      </a:r>
                      <a:endParaRPr lang="en-US" altLang="zh-TW" sz="1600" u="none" strike="noStrike" kern="1200" dirty="0">
                        <a:solidFill>
                          <a:schemeClr val="tx1"/>
                        </a:solidFill>
                        <a:effectLst/>
                        <a:latin typeface="+mn-lt"/>
                        <a:ea typeface="+mn-ea"/>
                        <a:cs typeface="+mn-cs"/>
                      </a:endParaRPr>
                    </a:p>
                  </a:txBody>
                  <a:tcPr marL="9525" marR="9525" marT="9525" marB="0" anchor="ctr"/>
                </a:tc>
                <a:tc rowSpan="2">
                  <a:txBody>
                    <a:bodyPr/>
                    <a:lstStyle/>
                    <a:p>
                      <a:pPr algn="ctr" fontAlgn="ctr"/>
                      <a:r>
                        <a:rPr lang="en-US" altLang="zh-TW" sz="1600" u="none" strike="noStrike" kern="1200" dirty="0" smtClean="0">
                          <a:solidFill>
                            <a:schemeClr val="tx1"/>
                          </a:solidFill>
                          <a:effectLst/>
                          <a:latin typeface="+mn-lt"/>
                          <a:ea typeface="+mn-ea"/>
                          <a:cs typeface="+mn-cs"/>
                        </a:rPr>
                        <a:t>07802</a:t>
                      </a:r>
                      <a:endParaRPr lang="en-US" altLang="zh-TW" sz="160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en-US" sz="1600" u="none" strike="noStrike" kern="1200" dirty="0">
                          <a:solidFill>
                            <a:schemeClr val="tx1"/>
                          </a:solidFill>
                          <a:effectLst/>
                          <a:latin typeface="+mn-lt"/>
                          <a:ea typeface="+mn-ea"/>
                          <a:cs typeface="+mn-cs"/>
                        </a:rPr>
                        <a:t>Anticoagulant  drug therapy</a:t>
                      </a:r>
                    </a:p>
                  </a:txBody>
                  <a:tcPr marL="9525" marR="9525" marT="9525" marB="0" anchor="ctr"/>
                </a:tc>
                <a:tc>
                  <a:txBody>
                    <a:bodyPr/>
                    <a:lstStyle/>
                    <a:p>
                      <a:pPr algn="ctr" fontAlgn="ctr"/>
                      <a:r>
                        <a:rPr lang="en-US" sz="1600" u="none" strike="noStrike" dirty="0">
                          <a:effectLst/>
                        </a:rPr>
                        <a:t>3E00003</a:t>
                      </a:r>
                      <a:endParaRPr lang="en-US" sz="1600" b="0" i="0" u="none" strike="noStrike" dirty="0">
                        <a:solidFill>
                          <a:srgbClr val="000000"/>
                        </a:solidFill>
                        <a:effectLst/>
                        <a:latin typeface="微軟正黑體"/>
                      </a:endParaRPr>
                    </a:p>
                  </a:txBody>
                  <a:tcPr marL="9525" marR="9525" marT="9525" marB="0" anchor="ctr"/>
                </a:tc>
              </a:tr>
              <a:tr h="200025">
                <a:tc vMerge="1">
                  <a:txBody>
                    <a:bodyPr/>
                    <a:lstStyle/>
                    <a:p>
                      <a:pPr algn="ctr" fontAlgn="ctr"/>
                      <a:endParaRPr lang="en-US" altLang="zh-TW" sz="1600" u="none" strike="noStrike" kern="1200" dirty="0">
                        <a:solidFill>
                          <a:schemeClr val="tx1"/>
                        </a:solidFill>
                        <a:effectLst/>
                        <a:latin typeface="+mn-lt"/>
                        <a:ea typeface="+mn-ea"/>
                        <a:cs typeface="+mn-cs"/>
                      </a:endParaRPr>
                    </a:p>
                  </a:txBody>
                  <a:tcPr marL="9525" marR="9525" marT="9525" marB="0" anchor="ctr"/>
                </a:tc>
                <a:tc vMerge="1">
                  <a:txBody>
                    <a:bodyPr/>
                    <a:lstStyle/>
                    <a:p>
                      <a:pPr algn="ctr" fontAlgn="ctr"/>
                      <a:endParaRPr lang="en-US" altLang="zh-TW" sz="160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en-US" sz="1600" u="none" strike="noStrike" kern="1200" dirty="0">
                          <a:solidFill>
                            <a:schemeClr val="tx1"/>
                          </a:solidFill>
                          <a:effectLst/>
                          <a:latin typeface="+mn-lt"/>
                          <a:ea typeface="+mn-ea"/>
                          <a:cs typeface="+mn-cs"/>
                        </a:rPr>
                        <a:t>Interventional thrombolytic therapy</a:t>
                      </a:r>
                    </a:p>
                  </a:txBody>
                  <a:tcPr marL="9525" marR="9525" marT="9525" marB="0" anchor="ctr"/>
                </a:tc>
                <a:tc>
                  <a:txBody>
                    <a:bodyPr/>
                    <a:lstStyle/>
                    <a:p>
                      <a:pPr algn="ctr" fontAlgn="ctr"/>
                      <a:r>
                        <a:rPr lang="en-US" sz="1600" u="none" strike="noStrike" dirty="0">
                          <a:effectLst/>
                        </a:rPr>
                        <a:t>3E00004</a:t>
                      </a:r>
                      <a:endParaRPr lang="en-US" sz="1600" b="0" i="0" u="none" strike="noStrike" dirty="0">
                        <a:solidFill>
                          <a:srgbClr val="000000"/>
                        </a:solidFill>
                        <a:effectLst/>
                        <a:latin typeface="微軟正黑體"/>
                      </a:endParaRPr>
                    </a:p>
                  </a:txBody>
                  <a:tcPr marL="9525" marR="9525" marT="9525" marB="0" anchor="ctr"/>
                </a:tc>
              </a:tr>
              <a:tr h="200025">
                <a:tc rowSpan="2">
                  <a:txBody>
                    <a:bodyPr/>
                    <a:lstStyle/>
                    <a:p>
                      <a:pPr algn="ctr" fontAlgn="ctr"/>
                      <a:r>
                        <a:rPr lang="en-US" altLang="zh-TW" sz="1600" u="none" strike="noStrike" dirty="0" smtClean="0">
                          <a:effectLst/>
                        </a:rPr>
                        <a:t>05</a:t>
                      </a:r>
                      <a:endParaRPr lang="en-US" altLang="zh-TW"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altLang="zh-TW" sz="1600" u="none" strike="noStrike" dirty="0" smtClean="0">
                          <a:effectLst/>
                        </a:rPr>
                        <a:t>12801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Anticoagulant  drug therapy</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3E00003</a:t>
                      </a:r>
                      <a:endParaRPr lang="en-US" sz="1600" b="0" i="0" u="none" strike="noStrike">
                        <a:solidFill>
                          <a:srgbClr val="000000"/>
                        </a:solidFill>
                        <a:effectLst/>
                        <a:latin typeface="微軟正黑體"/>
                      </a:endParaRPr>
                    </a:p>
                  </a:txBody>
                  <a:tcPr marL="9525" marR="9525" marT="9525" marB="0" anchor="ctr"/>
                </a:tc>
              </a:tr>
              <a:tr h="200025">
                <a:tc vMerge="1">
                  <a:txBody>
                    <a:bodyPr/>
                    <a:lstStyle/>
                    <a:p>
                      <a:pPr algn="ctr" fontAlgn="ctr"/>
                      <a:endParaRPr lang="en-US" altLang="zh-TW" sz="1600" b="0" i="0" u="none" strike="noStrike" dirty="0">
                        <a:solidFill>
                          <a:srgbClr val="000000"/>
                        </a:solidFill>
                        <a:effectLst/>
                        <a:latin typeface="微軟正黑體"/>
                      </a:endParaRPr>
                    </a:p>
                  </a:txBody>
                  <a:tcPr marL="9525" marR="9525" marT="9525" marB="0" anchor="ctr"/>
                </a:tc>
                <a:tc vMerge="1">
                  <a:txBody>
                    <a:bodyPr/>
                    <a:lstStyle/>
                    <a:p>
                      <a:pPr algn="ctr" fontAlgn="ct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Interventional thrombolytic therapy</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3E00004</a:t>
                      </a:r>
                      <a:endParaRPr lang="en-US" sz="1600" b="0" i="0" u="none" strike="noStrike">
                        <a:solidFill>
                          <a:srgbClr val="000000"/>
                        </a:solidFill>
                        <a:effectLst/>
                        <a:latin typeface="微軟正黑體"/>
                      </a:endParaRPr>
                    </a:p>
                  </a:txBody>
                  <a:tcPr marL="9525" marR="9525" marT="9525" marB="0" anchor="ctr"/>
                </a:tc>
              </a:tr>
              <a:tr h="200025">
                <a:tc rowSpan="2">
                  <a:txBody>
                    <a:bodyPr/>
                    <a:lstStyle/>
                    <a:p>
                      <a:pPr algn="ctr" fontAlgn="ctr"/>
                      <a:r>
                        <a:rPr lang="en-US" altLang="zh-TW" sz="1600" u="none" strike="noStrike" dirty="0" smtClean="0">
                          <a:effectLst/>
                        </a:rPr>
                        <a:t>05</a:t>
                      </a:r>
                      <a:endParaRPr lang="en-US" altLang="zh-TW"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altLang="zh-TW" sz="1600" u="none" strike="noStrike" dirty="0" smtClean="0">
                          <a:effectLst/>
                        </a:rPr>
                        <a:t>12802</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Anticoagulant  drug therapy</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3E00003</a:t>
                      </a:r>
                      <a:endParaRPr lang="en-US" sz="1600" b="0" i="0" u="none" strike="noStrike">
                        <a:solidFill>
                          <a:srgbClr val="000000"/>
                        </a:solidFill>
                        <a:effectLst/>
                        <a:latin typeface="微軟正黑體"/>
                      </a:endParaRPr>
                    </a:p>
                  </a:txBody>
                  <a:tcPr marL="9525" marR="9525" marT="9525" marB="0" anchor="ctr"/>
                </a:tc>
              </a:tr>
              <a:tr h="200025">
                <a:tc vMerge="1">
                  <a:txBody>
                    <a:bodyPr/>
                    <a:lstStyle/>
                    <a:p>
                      <a:pPr algn="ctr" fontAlgn="ctr"/>
                      <a:endParaRPr lang="en-US" altLang="zh-TW" sz="1600" b="0" i="0" u="none" strike="noStrike" dirty="0">
                        <a:solidFill>
                          <a:srgbClr val="000000"/>
                        </a:solidFill>
                        <a:effectLst/>
                        <a:latin typeface="微軟正黑體"/>
                      </a:endParaRPr>
                    </a:p>
                  </a:txBody>
                  <a:tcPr marL="9525" marR="9525" marT="9525" marB="0" anchor="ctr"/>
                </a:tc>
                <a:tc vMerge="1">
                  <a:txBody>
                    <a:bodyPr/>
                    <a:lstStyle/>
                    <a:p>
                      <a:pPr algn="ctr" fontAlgn="ct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Interventional thrombolytic therapy</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3E00004</a:t>
                      </a:r>
                      <a:endParaRPr lang="en-US"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926416338"/>
              </p:ext>
            </p:extLst>
          </p:nvPr>
        </p:nvGraphicFramePr>
        <p:xfrm>
          <a:off x="517848" y="4293096"/>
          <a:ext cx="8280920" cy="2438400"/>
        </p:xfrm>
        <a:graphic>
          <a:graphicData uri="http://schemas.openxmlformats.org/drawingml/2006/table">
            <a:tbl>
              <a:tblPr>
                <a:tableStyleId>{5C22544A-7EE6-4342-B048-85BDC9FD1C3A}</a:tableStyleId>
              </a:tblPr>
              <a:tblGrid>
                <a:gridCol w="929637"/>
                <a:gridCol w="901033"/>
                <a:gridCol w="6450250"/>
              </a:tblGrid>
              <a:tr h="37683">
                <a:tc>
                  <a:txBody>
                    <a:bodyPr/>
                    <a:lstStyle/>
                    <a:p>
                      <a:pPr algn="l" fontAlgn="t"/>
                      <a:r>
                        <a:rPr lang="en-US" sz="1600" u="none" strike="noStrike" dirty="0">
                          <a:effectLst/>
                        </a:rPr>
                        <a:t>DRG07803</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gridSpan="2">
                  <a:txBody>
                    <a:bodyPr/>
                    <a:lstStyle/>
                    <a:p>
                      <a:pPr algn="l" fontAlgn="t"/>
                      <a:r>
                        <a:rPr lang="zh-TW" altLang="en-US" sz="1600" u="none" strike="noStrike">
                          <a:effectLst/>
                        </a:rPr>
                        <a:t>肺栓塞，併低血壓或休克</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hMerge="1">
                  <a:txBody>
                    <a:bodyPr/>
                    <a:lstStyle/>
                    <a:p>
                      <a:endParaRPr lang="zh-TW" altLang="en-US"/>
                    </a:p>
                  </a:txBody>
                  <a:tcPr/>
                </a:tc>
              </a:tr>
              <a:tr h="173440">
                <a:tc>
                  <a:txBody>
                    <a:bodyPr/>
                    <a:lstStyle/>
                    <a:p>
                      <a:pPr algn="l" fontAlgn="t"/>
                      <a:r>
                        <a:rPr lang="zh-TW" altLang="en-US" sz="1600" u="none" strike="noStrike">
                          <a:effectLst/>
                        </a:rPr>
                        <a:t>　</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gridSpan="2">
                  <a:txBody>
                    <a:bodyPr/>
                    <a:lstStyle/>
                    <a:p>
                      <a:pPr algn="l" fontAlgn="t"/>
                      <a:r>
                        <a:rPr lang="en-US" sz="1600" u="none" strike="noStrike" dirty="0">
                          <a:effectLst/>
                          <a:latin typeface="+mn-lt"/>
                        </a:rPr>
                        <a:t>PULMONARY EMBOLISM WITH HYPOTENSION OR SHOCK</a:t>
                      </a:r>
                      <a:endParaRPr lang="en-US" sz="1600" b="1" i="0" u="none" strike="noStrike" dirty="0">
                        <a:solidFill>
                          <a:srgbClr val="000000"/>
                        </a:solidFill>
                        <a:effectLst/>
                        <a:latin typeface="+mn-lt"/>
                      </a:endParaRPr>
                    </a:p>
                  </a:txBody>
                  <a:tcPr marL="0"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r>
              <a:tr h="173440">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smtClean="0">
                          <a:effectLst/>
                          <a:latin typeface="+mn-lt"/>
                        </a:rPr>
                        <a:t>SECONDARY DIAGNOSIS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r h="17344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b"/>
                      <a:r>
                        <a:rPr lang="en-US" sz="1600" u="none" strike="noStrike">
                          <a:effectLst/>
                          <a:latin typeface="+mn-lt"/>
                        </a:rPr>
                        <a:t>I959</a:t>
                      </a:r>
                      <a:endParaRPr lang="en-US" sz="16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b"/>
                      <a:r>
                        <a:rPr lang="en-US" sz="1600" u="none" strike="noStrike" dirty="0">
                          <a:effectLst/>
                          <a:latin typeface="+mn-lt"/>
                        </a:rPr>
                        <a:t>Hypotension, unspecified</a:t>
                      </a:r>
                      <a:endParaRPr lang="en-US" sz="1600" b="0" i="0" u="none" strike="noStrike" dirty="0">
                        <a:solidFill>
                          <a:srgbClr val="000000"/>
                        </a:solidFill>
                        <a:effectLst/>
                        <a:latin typeface="+mn-lt"/>
                      </a:endParaRPr>
                    </a:p>
                  </a:txBody>
                  <a:tcPr marL="0" marR="0" marT="0" marB="0" anchor="b">
                    <a:lnR w="12700" cap="flat" cmpd="sng" algn="ctr">
                      <a:solidFill>
                        <a:schemeClr val="tx1"/>
                      </a:solidFill>
                      <a:prstDash val="solid"/>
                      <a:round/>
                      <a:headEnd type="none" w="med" len="med"/>
                      <a:tailEnd type="none" w="med" len="med"/>
                    </a:lnR>
                    <a:solidFill>
                      <a:schemeClr val="accent6">
                        <a:lumMod val="40000"/>
                        <a:lumOff val="60000"/>
                      </a:schemeClr>
                    </a:solidFill>
                  </a:tcPr>
                </a:tc>
              </a:tr>
              <a:tr h="173440">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b"/>
                      <a:r>
                        <a:rPr lang="en-US" sz="1600" u="none" strike="noStrike">
                          <a:effectLst/>
                          <a:latin typeface="+mn-lt"/>
                        </a:rPr>
                        <a:t>R579</a:t>
                      </a:r>
                      <a:endParaRPr lang="en-US" sz="1600" b="0"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600" u="none" strike="noStrike" dirty="0">
                          <a:effectLst/>
                          <a:latin typeface="+mn-lt"/>
                        </a:rPr>
                        <a:t>Shock, unspecified</a:t>
                      </a:r>
                      <a:endParaRPr lang="en-US" sz="1600" b="0" i="0" u="none" strike="noStrike" dirty="0">
                        <a:solidFill>
                          <a:srgbClr val="000000"/>
                        </a:solidFill>
                        <a:effectLst/>
                        <a:latin typeface="+mn-lt"/>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r h="173440">
                <a:tc>
                  <a:txBody>
                    <a:bodyPr/>
                    <a:lstStyle/>
                    <a:p>
                      <a:pPr algn="l" fontAlgn="t"/>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solidFill>
                      <a:schemeClr val="accent6">
                        <a:lumMod val="40000"/>
                        <a:lumOff val="60000"/>
                      </a:schemeClr>
                    </a:solidFill>
                  </a:tcPr>
                </a:tc>
                <a:tc gridSpan="2">
                  <a:txBody>
                    <a:bodyPr/>
                    <a:lstStyle/>
                    <a:p>
                      <a:pPr algn="l" fontAlgn="t"/>
                      <a:r>
                        <a:rPr lang="en-US" sz="1600" b="1" u="none" strike="noStrike" dirty="0">
                          <a:effectLst/>
                          <a:latin typeface="+mn-lt"/>
                        </a:rPr>
                        <a:t>WITH OR WITHOUT</a:t>
                      </a:r>
                      <a:endParaRPr lang="en-US" sz="1600" b="1" i="0" u="none" strike="noStrike" dirty="0">
                        <a:solidFill>
                          <a:srgbClr val="000000"/>
                        </a:solidFill>
                        <a:effectLst/>
                        <a:latin typeface="+mn-lt"/>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r>
              <a:tr h="173440">
                <a:tc>
                  <a:txBody>
                    <a:bodyPr/>
                    <a:lstStyle/>
                    <a:p>
                      <a:pPr algn="l" fontAlgn="t"/>
                      <a:r>
                        <a:rPr lang="zh-TW" altLang="en-US" sz="1600" u="none" strike="noStrike">
                          <a:effectLst/>
                        </a:rPr>
                        <a:t>　</a:t>
                      </a:r>
                      <a:endParaRPr lang="zh-TW" altLang="en-US" sz="1600" b="1" i="0" u="none" strike="noStrike">
                        <a:solidFill>
                          <a:srgbClr val="000000"/>
                        </a:solidFill>
                        <a:effectLst/>
                        <a:latin typeface="Times New Roman"/>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latin typeface="+mn-lt"/>
                        </a:rPr>
                        <a:t>NON-OPERATING ROOM PROCEDURES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r h="173440">
                <a:tc>
                  <a:txBody>
                    <a:bodyPr/>
                    <a:lstStyle/>
                    <a:p>
                      <a:pPr algn="l" fontAlgn="t"/>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latin typeface="+mn-lt"/>
                        </a:rPr>
                        <a:t>3E00003</a:t>
                      </a:r>
                      <a:endParaRPr lang="en-US"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rgbClr val="FFFF00"/>
                    </a:solidFill>
                  </a:tcPr>
                </a:tc>
                <a:tc>
                  <a:txBody>
                    <a:bodyPr/>
                    <a:lstStyle/>
                    <a:p>
                      <a:pPr algn="l" fontAlgn="t"/>
                      <a:r>
                        <a:rPr lang="en-US" sz="1600" b="1" u="none" strike="noStrike" dirty="0">
                          <a:solidFill>
                            <a:srgbClr val="FF0000"/>
                          </a:solidFill>
                          <a:effectLst/>
                          <a:latin typeface="+mn-lt"/>
                        </a:rPr>
                        <a:t>Anticoagulant  drug therapy</a:t>
                      </a:r>
                      <a:endParaRPr lang="en-US" sz="1600" b="1" i="0" u="none" strike="noStrike" dirty="0">
                        <a:solidFill>
                          <a:srgbClr val="FF0000"/>
                        </a:solidFill>
                        <a:effectLst/>
                        <a:latin typeface="+mn-lt"/>
                      </a:endParaRPr>
                    </a:p>
                  </a:txBody>
                  <a:tcPr marL="0" marR="0" marT="0" marB="0">
                    <a:lnR w="12700" cap="flat" cmpd="sng" algn="ctr">
                      <a:solidFill>
                        <a:schemeClr val="tx1"/>
                      </a:solidFill>
                      <a:prstDash val="solid"/>
                      <a:round/>
                      <a:headEnd type="none" w="med" len="med"/>
                      <a:tailEnd type="none" w="med" len="med"/>
                    </a:lnR>
                    <a:solidFill>
                      <a:srgbClr val="FFFF00"/>
                    </a:solidFill>
                  </a:tcPr>
                </a:tc>
              </a:tr>
              <a:tr h="173440">
                <a:tc>
                  <a:txBody>
                    <a:bodyPr/>
                    <a:lstStyle/>
                    <a:p>
                      <a:pPr algn="l" fontAlgn="t"/>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latin typeface="+mn-lt"/>
                        </a:rPr>
                        <a:t>3E00004</a:t>
                      </a:r>
                      <a:endParaRPr lang="en-US"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1" u="none" strike="noStrike" dirty="0">
                          <a:solidFill>
                            <a:srgbClr val="FF0000"/>
                          </a:solidFill>
                          <a:effectLst/>
                          <a:latin typeface="+mn-lt"/>
                        </a:rPr>
                        <a:t>Interventional thrombolytic therapy</a:t>
                      </a:r>
                      <a:endParaRPr lang="en-US" sz="1600" b="1" i="0" u="none" strike="noStrike" dirty="0">
                        <a:solidFill>
                          <a:srgbClr val="FF0000"/>
                        </a:solidFill>
                        <a:effectLst/>
                        <a:latin typeface="+mn-lt"/>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181699">
                <a:tc>
                  <a:txBody>
                    <a:bodyPr/>
                    <a:lstStyle/>
                    <a:p>
                      <a:pPr algn="l" fontAlgn="t"/>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solidFill>
                      <a:schemeClr val="accent6">
                        <a:lumMod val="40000"/>
                        <a:lumOff val="60000"/>
                      </a:schemeClr>
                    </a:solidFill>
                  </a:tcPr>
                </a:tc>
                <a:tc gridSpan="2">
                  <a:txBody>
                    <a:bodyPr/>
                    <a:lstStyle/>
                    <a:p>
                      <a:pPr algn="l" fontAlgn="t"/>
                      <a:r>
                        <a:rPr lang="zh-TW" altLang="en-US" sz="1600" b="1" u="none" strike="noStrike" dirty="0">
                          <a:solidFill>
                            <a:srgbClr val="FF0000"/>
                          </a:solidFill>
                          <a:effectLst/>
                          <a:latin typeface="+mn-lt"/>
                        </a:rPr>
                        <a:t>註：有使用抗凝血藥物治療或血栓溶解介入治療者，需編虛擬碼，以利未來再分類</a:t>
                      </a:r>
                      <a:r>
                        <a:rPr lang="zh-TW" altLang="en-US" sz="1600" u="none" strike="noStrike" dirty="0">
                          <a:effectLst/>
                          <a:latin typeface="+mn-lt"/>
                        </a:rPr>
                        <a:t>。</a:t>
                      </a:r>
                      <a:endParaRPr lang="zh-TW" altLang="en-US" sz="1600" b="1" i="0" u="none" strike="noStrike" dirty="0">
                        <a:solidFill>
                          <a:srgbClr val="FF0000"/>
                        </a:solidFill>
                        <a:effectLst/>
                        <a:latin typeface="+mn-lt"/>
                      </a:endParaRPr>
                    </a:p>
                  </a:txBody>
                  <a:tcPr marL="0"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bl>
          </a:graphicData>
        </a:graphic>
      </p:graphicFrame>
      <p:sp>
        <p:nvSpPr>
          <p:cNvPr id="10" name="八角星形 9"/>
          <p:cNvSpPr/>
          <p:nvPr/>
        </p:nvSpPr>
        <p:spPr>
          <a:xfrm>
            <a:off x="-108520" y="4221088"/>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11" name="橢圓形圖說文字 10"/>
          <p:cNvSpPr/>
          <p:nvPr/>
        </p:nvSpPr>
        <p:spPr>
          <a:xfrm>
            <a:off x="8158683" y="836713"/>
            <a:ext cx="1008112" cy="523772"/>
          </a:xfrm>
          <a:prstGeom prst="wedgeEllipseCallout">
            <a:avLst>
              <a:gd name="adj1" fmla="val -35461"/>
              <a:gd name="adj2" fmla="val 5700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ysClr val="windowText" lastClr="000000"/>
                </a:solidFill>
              </a:rPr>
              <a:t>加編</a:t>
            </a:r>
            <a:endParaRPr lang="zh-TW" altLang="en-US" dirty="0">
              <a:solidFill>
                <a:sysClr val="windowText" lastClr="000000"/>
              </a:solidFill>
            </a:endParaRPr>
          </a:p>
        </p:txBody>
      </p:sp>
    </p:spTree>
    <p:extLst>
      <p:ext uri="{BB962C8B-B14F-4D97-AF65-F5344CB8AC3E}">
        <p14:creationId xmlns:p14="http://schemas.microsoft.com/office/powerpoint/2010/main" val="317654756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D6AA494-D9BD-46B4-86C2-4B915442931F}" type="slidenum">
              <a:rPr lang="zh-TW" altLang="en-US" smtClean="0"/>
              <a:t>24</a:t>
            </a:fld>
            <a:endParaRPr lang="zh-TW" altLang="en-US"/>
          </a:p>
        </p:txBody>
      </p:sp>
      <p:sp>
        <p:nvSpPr>
          <p:cNvPr id="4" name="標題 2"/>
          <p:cNvSpPr>
            <a:spLocks noGrp="1"/>
          </p:cNvSpPr>
          <p:nvPr>
            <p:ph type="title"/>
          </p:nvPr>
        </p:nvSpPr>
        <p:spPr>
          <a:xfrm>
            <a:off x="1979712" y="25052"/>
            <a:ext cx="6131024" cy="1143000"/>
          </a:xfrm>
        </p:spPr>
        <p:txBody>
          <a:bodyPr/>
          <a:lstStyle/>
          <a:p>
            <a:r>
              <a:rPr lang="zh-TW" altLang="en-US" sz="3600" b="1" dirty="0" smtClean="0">
                <a:effectLst>
                  <a:outerShdw blurRad="38100" dist="38100" dir="2700000" algn="tl">
                    <a:srgbClr val="000000">
                      <a:alpha val="43137"/>
                    </a:srgbClr>
                  </a:outerShdw>
                </a:effectLst>
              </a:rPr>
              <a:t>  </a:t>
            </a:r>
            <a:r>
              <a:rPr lang="zh-TW" altLang="en-US" sz="4000" b="1" dirty="0" smtClean="0">
                <a:effectLst>
                  <a:outerShdw blurRad="38100" dist="38100" dir="2700000" algn="tl">
                    <a:srgbClr val="000000">
                      <a:alpha val="43137"/>
                    </a:srgbClr>
                  </a:outerShdw>
                </a:effectLst>
              </a:rPr>
              <a:t>為復健入院</a:t>
            </a:r>
            <a:endParaRPr lang="zh-TW" altLang="en-US" sz="4000" dirty="0">
              <a:effectLst>
                <a:outerShdw blurRad="38100" dist="38100" dir="2700000" algn="tl">
                  <a:srgbClr val="000000">
                    <a:alpha val="43137"/>
                  </a:srgb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1717407224"/>
              </p:ext>
            </p:extLst>
          </p:nvPr>
        </p:nvGraphicFramePr>
        <p:xfrm>
          <a:off x="204932" y="2299106"/>
          <a:ext cx="4608512" cy="3547110"/>
        </p:xfrm>
        <a:graphic>
          <a:graphicData uri="http://schemas.openxmlformats.org/drawingml/2006/table">
            <a:tbl>
              <a:tblPr>
                <a:tableStyleId>{5940675A-B579-460E-94D1-54222C63F5DA}</a:tableStyleId>
              </a:tblPr>
              <a:tblGrid>
                <a:gridCol w="576064"/>
                <a:gridCol w="648072"/>
                <a:gridCol w="2448272"/>
                <a:gridCol w="936104"/>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dirty="0">
                          <a:effectLst/>
                        </a:rPr>
                        <a:t>DRG</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dirty="0">
                          <a:effectLst/>
                        </a:rPr>
                        <a:t>虛擬碼英文</a:t>
                      </a:r>
                      <a:endParaRPr lang="zh-TW" altLang="en-US" sz="1600" b="0" i="0" u="none" strike="noStrike" dirty="0">
                        <a:solidFill>
                          <a:srgbClr val="000000"/>
                        </a:solidFill>
                        <a:effectLst/>
                        <a:latin typeface="微軟正黑體"/>
                      </a:endParaRPr>
                    </a:p>
                  </a:txBody>
                  <a:tcPr marL="9525" marR="9525" marT="9525" marB="0" anchor="ctr"/>
                </a:tc>
                <a:tc>
                  <a:txBody>
                    <a:bodyPr/>
                    <a:lstStyle/>
                    <a:p>
                      <a:pPr algn="ctr" fontAlgn="ctr"/>
                      <a:r>
                        <a:rPr lang="zh-TW" altLang="en-US" sz="1600" u="none" strike="noStrike" dirty="0">
                          <a:effectLst/>
                        </a:rPr>
                        <a:t>虛擬碼</a:t>
                      </a:r>
                      <a:endParaRPr lang="zh-TW" altLang="en-US" sz="1600" b="0" i="0" u="none" strike="noStrike" dirty="0">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dirty="0">
                          <a:effectLst/>
                        </a:rPr>
                        <a:t>ICD10</a:t>
                      </a:r>
                      <a:endParaRPr lang="en-US" sz="1600" b="0" i="0" u="none" strike="noStrike" dirty="0">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dirty="0">
                          <a:effectLst/>
                        </a:rPr>
                        <a:t>Admission for rehabilitation</a:t>
                      </a:r>
                      <a:endParaRPr lang="en-US" sz="1600" b="0" i="0" u="none" strike="noStrike" dirty="0">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46202</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46203</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46204</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46205</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46206</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46207</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46208</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46209</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46210</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46211</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a:effectLst/>
                        </a:rPr>
                        <a:t>U000REH</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23</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46212</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Admission for rehabilitation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sz="1600" u="none" strike="noStrike" dirty="0">
                          <a:effectLst/>
                        </a:rPr>
                        <a:t>U000REH</a:t>
                      </a:r>
                      <a:endParaRPr lang="en-US"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804707552"/>
              </p:ext>
            </p:extLst>
          </p:nvPr>
        </p:nvGraphicFramePr>
        <p:xfrm>
          <a:off x="4860032" y="1924917"/>
          <a:ext cx="4176464" cy="2571368"/>
        </p:xfrm>
        <a:graphic>
          <a:graphicData uri="http://schemas.openxmlformats.org/drawingml/2006/table">
            <a:tbl>
              <a:tblPr>
                <a:tableStyleId>{5C22544A-7EE6-4342-B048-85BDC9FD1C3A}</a:tableStyleId>
              </a:tblPr>
              <a:tblGrid>
                <a:gridCol w="792088"/>
                <a:gridCol w="3384376"/>
              </a:tblGrid>
              <a:tr h="437768">
                <a:tc>
                  <a:txBody>
                    <a:bodyPr/>
                    <a:lstStyle/>
                    <a:p>
                      <a:pPr algn="l" fontAlgn="t"/>
                      <a:r>
                        <a:rPr lang="en-US" sz="1400" u="none" strike="noStrike" dirty="0">
                          <a:effectLst/>
                        </a:rPr>
                        <a:t>DRG46201</a:t>
                      </a:r>
                      <a:endParaRPr lang="en-US" sz="14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400" u="none" strike="noStrike" dirty="0">
                          <a:effectLst/>
                        </a:rPr>
                        <a:t>復健，含物理治療、職能治療及語言治療，年齡大於等於</a:t>
                      </a:r>
                      <a:r>
                        <a:rPr lang="en-US" altLang="zh-TW" sz="1400" u="none" strike="noStrike" dirty="0">
                          <a:effectLst/>
                        </a:rPr>
                        <a:t>18</a:t>
                      </a:r>
                      <a:r>
                        <a:rPr lang="zh-TW" altLang="en-US" sz="1400" u="none" strike="noStrike" dirty="0">
                          <a:effectLst/>
                        </a:rPr>
                        <a:t>歲，有合併症或併發症</a:t>
                      </a:r>
                      <a:endParaRPr lang="zh-TW" altLang="en-US" sz="1400" b="1" i="0" u="none" strike="noStrike" dirty="0">
                        <a:solidFill>
                          <a:srgbClr val="000000"/>
                        </a:solidFill>
                        <a:effectLst/>
                        <a:latin typeface="新細明體"/>
                      </a:endParaRPr>
                    </a:p>
                  </a:txBody>
                  <a:tcPr marL="0" marR="0" marT="0" marB="0">
                    <a:solidFill>
                      <a:schemeClr val="accent6">
                        <a:lumMod val="40000"/>
                        <a:lumOff val="60000"/>
                      </a:schemeClr>
                    </a:solidFill>
                  </a:tcPr>
                </a:tc>
              </a:tr>
              <a:tr h="209550">
                <a:tc>
                  <a:txBody>
                    <a:bodyPr/>
                    <a:lstStyle/>
                    <a:p>
                      <a:pPr algn="l" fontAlgn="t"/>
                      <a:r>
                        <a:rPr lang="zh-TW" altLang="en-US" sz="1400" u="none" strike="noStrike" dirty="0">
                          <a:effectLst/>
                        </a:rPr>
                        <a:t>　</a:t>
                      </a:r>
                      <a:endParaRPr lang="zh-TW" altLang="en-US" sz="14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400" u="none" strike="noStrike" dirty="0">
                          <a:effectLst/>
                        </a:rPr>
                        <a:t>REHABILITATION INCLUDING PHYSICAL THERAPY ,OCCUPATIONAL THERAPY ,COMMUNICATION THERAPY  AGE ≧18 WITH CC</a:t>
                      </a:r>
                      <a:endParaRPr lang="en-US" sz="1400" b="1" i="0" u="none" strike="noStrike" dirty="0">
                        <a:solidFill>
                          <a:srgbClr val="000000"/>
                        </a:solidFill>
                        <a:effectLst/>
                        <a:latin typeface="Times New Roman"/>
                      </a:endParaRPr>
                    </a:p>
                  </a:txBody>
                  <a:tcPr marL="0" marR="0" marT="0" marB="0">
                    <a:solidFill>
                      <a:schemeClr val="accent6">
                        <a:lumMod val="40000"/>
                        <a:lumOff val="60000"/>
                      </a:schemeClr>
                    </a:solidFill>
                  </a:tcPr>
                </a:tc>
              </a:tr>
              <a:tr h="209550">
                <a:tc>
                  <a:txBody>
                    <a:bodyPr/>
                    <a:lstStyle/>
                    <a:p>
                      <a:pPr algn="l" fontAlgn="t"/>
                      <a:r>
                        <a:rPr lang="en-US" sz="1400" u="none" strike="noStrike">
                          <a:effectLst/>
                        </a:rPr>
                        <a:t>DRG46202</a:t>
                      </a:r>
                      <a:endParaRPr lang="en-US" sz="14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400" u="none" strike="noStrike">
                          <a:effectLst/>
                        </a:rPr>
                        <a:t>復健，含物理治療、職能治療及語言治療，年齡大於等於</a:t>
                      </a:r>
                      <a:r>
                        <a:rPr lang="en-US" altLang="zh-TW" sz="1400" u="none" strike="noStrike">
                          <a:effectLst/>
                        </a:rPr>
                        <a:t>18</a:t>
                      </a:r>
                      <a:r>
                        <a:rPr lang="zh-TW" altLang="en-US" sz="1400" u="none" strike="noStrike">
                          <a:effectLst/>
                        </a:rPr>
                        <a:t>歲，無合併症或併發症</a:t>
                      </a:r>
                      <a:endParaRPr lang="zh-TW" altLang="en-US" sz="1400" b="1" i="0" u="none" strike="noStrike">
                        <a:solidFill>
                          <a:srgbClr val="000000"/>
                        </a:solidFill>
                        <a:effectLst/>
                        <a:latin typeface="新細明體"/>
                      </a:endParaRPr>
                    </a:p>
                  </a:txBody>
                  <a:tcPr marL="0" marR="0" marT="0" marB="0">
                    <a:solidFill>
                      <a:schemeClr val="accent6">
                        <a:lumMod val="40000"/>
                        <a:lumOff val="60000"/>
                      </a:schemeClr>
                    </a:solidFill>
                  </a:tcPr>
                </a:tc>
              </a:tr>
              <a:tr h="209550">
                <a:tc>
                  <a:txBody>
                    <a:bodyPr/>
                    <a:lstStyle/>
                    <a:p>
                      <a:pPr algn="l" fontAlgn="t"/>
                      <a:r>
                        <a:rPr lang="zh-TW" altLang="en-US" sz="1400" u="none" strike="noStrike">
                          <a:effectLst/>
                        </a:rPr>
                        <a:t>　</a:t>
                      </a:r>
                      <a:endParaRPr lang="zh-TW" altLang="en-US" sz="14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400" u="none" strike="noStrike" dirty="0">
                          <a:effectLst/>
                        </a:rPr>
                        <a:t>REHABILITATION INCLUDING PHYSICAL THERAPY ,OCCUPATIONAL THERAPY ,COMMUNICATION THERAPY  AGE ≧18 WITHOUT CC</a:t>
                      </a:r>
                      <a:endParaRPr lang="en-US" sz="14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856676007"/>
              </p:ext>
            </p:extLst>
          </p:nvPr>
        </p:nvGraphicFramePr>
        <p:xfrm>
          <a:off x="4849399" y="4506572"/>
          <a:ext cx="4176465" cy="1706880"/>
        </p:xfrm>
        <a:graphic>
          <a:graphicData uri="http://schemas.openxmlformats.org/drawingml/2006/table">
            <a:tbl>
              <a:tblPr>
                <a:tableStyleId>{5C22544A-7EE6-4342-B048-85BDC9FD1C3A}</a:tableStyleId>
              </a:tblPr>
              <a:tblGrid>
                <a:gridCol w="219814"/>
                <a:gridCol w="879256"/>
                <a:gridCol w="3077395"/>
              </a:tblGrid>
              <a:tr h="99824">
                <a:tc>
                  <a:txBody>
                    <a:bodyPr/>
                    <a:lstStyle/>
                    <a:p>
                      <a:pPr algn="l" fontAlgn="ctr"/>
                      <a:endParaRPr lang="zh-TW" altLang="en-US" sz="16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600" b="1" i="0" u="none" strike="noStrike" dirty="0" smtClean="0">
                          <a:solidFill>
                            <a:srgbClr val="000000"/>
                          </a:solidFill>
                          <a:effectLst/>
                          <a:latin typeface="+mn-lt"/>
                        </a:rPr>
                        <a:t>PRINCIPAL DIAGNOSIS</a:t>
                      </a:r>
                      <a:endParaRPr lang="en-US"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ctr"/>
                      <a:endParaRPr lang="zh-TW" alt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99824">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b="1" u="none" strike="noStrike" dirty="0">
                          <a:effectLst/>
                          <a:latin typeface="+mn-lt"/>
                        </a:rPr>
                        <a:t>OR</a:t>
                      </a:r>
                      <a:endParaRPr lang="en-US"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zh-TW" altLang="en-US" sz="1600" b="1" u="none" strike="noStrike" dirty="0">
                          <a:effectLst/>
                          <a:latin typeface="+mn-lt"/>
                        </a:rPr>
                        <a:t>　</a:t>
                      </a:r>
                      <a:endParaRPr lang="zh-TW" altLang="en-US" sz="1600" b="1"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9550">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600" b="1" u="none" strike="noStrike" dirty="0">
                          <a:effectLst/>
                          <a:latin typeface="+mn-lt"/>
                        </a:rPr>
                        <a:t>PRINCIPAL DIAGNOSIS</a:t>
                      </a:r>
                      <a:endParaRPr lang="en-US"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209550">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新細明體"/>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b="1" u="none" strike="noStrike" dirty="0">
                          <a:solidFill>
                            <a:srgbClr val="FF0000"/>
                          </a:solidFill>
                          <a:effectLst/>
                          <a:latin typeface="+mn-lt"/>
                        </a:rPr>
                        <a:t>U000REH</a:t>
                      </a:r>
                      <a:endParaRPr lang="en-US" sz="1600" b="1" i="0" u="none" strike="noStrike" dirty="0">
                        <a:solidFill>
                          <a:srgbClr val="FF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1600" b="1" u="none" strike="noStrike" dirty="0">
                          <a:solidFill>
                            <a:srgbClr val="FF0000"/>
                          </a:solidFill>
                          <a:effectLst/>
                          <a:latin typeface="+mn-lt"/>
                        </a:rPr>
                        <a:t>Admission for rehabilitation</a:t>
                      </a:r>
                      <a:endParaRPr lang="en-US" sz="1600" b="1" i="0" u="none" strike="noStrike" dirty="0">
                        <a:solidFill>
                          <a:srgbClr val="FF0000"/>
                        </a:solidFill>
                        <a:effectLst/>
                        <a:latin typeface="+mn-lt"/>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20955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新細明體"/>
                      </a:endParaRPr>
                    </a:p>
                  </a:txBody>
                  <a:tcPr marL="0" marR="0" marT="0" marB="0" anchor="ctr">
                    <a:solidFill>
                      <a:schemeClr val="accent6">
                        <a:lumMod val="40000"/>
                        <a:lumOff val="60000"/>
                      </a:schemeClr>
                    </a:solidFill>
                  </a:tcPr>
                </a:tc>
                <a:tc gridSpan="2">
                  <a:txBody>
                    <a:bodyPr/>
                    <a:lstStyle/>
                    <a:p>
                      <a:pPr algn="l" fontAlgn="ctr"/>
                      <a:r>
                        <a:rPr lang="zh-TW" altLang="en-US" sz="1600" u="none" strike="noStrike" dirty="0">
                          <a:effectLst/>
                          <a:latin typeface="+mn-lt"/>
                        </a:rPr>
                        <a:t>註：為復健而入院，若無表列主診斷者，應以虛擬碼</a:t>
                      </a:r>
                      <a:r>
                        <a:rPr lang="en-US" altLang="zh-TW" sz="1600" u="none" strike="noStrike" dirty="0">
                          <a:effectLst/>
                          <a:latin typeface="+mn-lt"/>
                        </a:rPr>
                        <a:t>"U000REH"</a:t>
                      </a:r>
                      <a:r>
                        <a:rPr lang="zh-TW" altLang="en-US" sz="1600" u="none" strike="noStrike" dirty="0">
                          <a:effectLst/>
                          <a:latin typeface="+mn-lt"/>
                        </a:rPr>
                        <a:t>為主診斷碼，其病況</a:t>
                      </a:r>
                      <a:endParaRPr lang="zh-TW" altLang="en-US" sz="1600" b="1" i="0" u="none" strike="noStrike" dirty="0">
                        <a:solidFill>
                          <a:srgbClr val="FF0000"/>
                        </a:solidFill>
                        <a:effectLst/>
                        <a:latin typeface="+mn-lt"/>
                      </a:endParaRPr>
                    </a:p>
                  </a:txBody>
                  <a:tcPr marL="0" marR="0"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r h="209550">
                <a:tc>
                  <a:txBody>
                    <a:bodyPr/>
                    <a:lstStyle/>
                    <a:p>
                      <a:pPr algn="l" fontAlgn="ctr"/>
                      <a:r>
                        <a:rPr lang="zh-TW" altLang="en-US" sz="1600" u="none" strike="noStrike">
                          <a:effectLst/>
                        </a:rPr>
                        <a:t>　</a:t>
                      </a:r>
                      <a:endParaRPr lang="zh-TW" altLang="en-US" sz="1600" b="0" i="0" u="none" strike="noStrike">
                        <a:solidFill>
                          <a:srgbClr val="000000"/>
                        </a:solidFill>
                        <a:effectLst/>
                        <a:latin typeface="新細明體"/>
                      </a:endParaRPr>
                    </a:p>
                  </a:txBody>
                  <a:tcPr marL="0" marR="0" marT="0" marB="0" anchor="ctr">
                    <a:solidFill>
                      <a:schemeClr val="accent6">
                        <a:lumMod val="40000"/>
                        <a:lumOff val="60000"/>
                      </a:schemeClr>
                    </a:solidFill>
                  </a:tcPr>
                </a:tc>
                <a:tc gridSpan="2">
                  <a:txBody>
                    <a:bodyPr/>
                    <a:lstStyle/>
                    <a:p>
                      <a:pPr algn="l" fontAlgn="ctr"/>
                      <a:r>
                        <a:rPr lang="zh-TW" altLang="en-US" sz="1600" u="none" strike="noStrike" dirty="0">
                          <a:effectLst/>
                          <a:latin typeface="+mn-lt"/>
                        </a:rPr>
                        <a:t>為次診斷碼。</a:t>
                      </a:r>
                      <a:endParaRPr lang="zh-TW" altLang="en-US" sz="1600" b="1" i="0" u="none" strike="noStrike" dirty="0">
                        <a:solidFill>
                          <a:srgbClr val="FF0000"/>
                        </a:solidFill>
                        <a:effectLst/>
                        <a:latin typeface="+mn-lt"/>
                      </a:endParaRPr>
                    </a:p>
                  </a:txBody>
                  <a:tcPr marL="0" marR="0" marT="0" marB="0" anchor="ctr">
                    <a:solidFill>
                      <a:schemeClr val="accent6">
                        <a:lumMod val="40000"/>
                        <a:lumOff val="60000"/>
                      </a:schemeClr>
                    </a:solidFill>
                  </a:tcPr>
                </a:tc>
                <a:tc hMerge="1">
                  <a:txBody>
                    <a:bodyPr/>
                    <a:lstStyle/>
                    <a:p>
                      <a:endParaRPr lang="zh-TW" altLang="en-US"/>
                    </a:p>
                  </a:txBody>
                  <a:tcPr/>
                </a:tc>
              </a:tr>
            </a:tbl>
          </a:graphicData>
        </a:graphic>
      </p:graphicFrame>
      <p:sp>
        <p:nvSpPr>
          <p:cNvPr id="8" name="八角星形 7"/>
          <p:cNvSpPr/>
          <p:nvPr/>
        </p:nvSpPr>
        <p:spPr>
          <a:xfrm>
            <a:off x="4865702" y="1196752"/>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9" name="橢圓形圖說文字 8"/>
          <p:cNvSpPr/>
          <p:nvPr/>
        </p:nvSpPr>
        <p:spPr>
          <a:xfrm>
            <a:off x="2411760" y="1400143"/>
            <a:ext cx="2104514" cy="845029"/>
          </a:xfrm>
          <a:prstGeom prst="wedgeEllipseCallout">
            <a:avLst>
              <a:gd name="adj1" fmla="val 40673"/>
              <a:gd name="adj2" fmla="val 5125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加編並取代主診斷</a:t>
            </a:r>
            <a:endParaRPr lang="zh-TW" altLang="en-US" sz="2000" dirty="0">
              <a:solidFill>
                <a:sysClr val="windowText" lastClr="000000"/>
              </a:solidFill>
            </a:endParaRPr>
          </a:p>
        </p:txBody>
      </p:sp>
    </p:spTree>
    <p:extLst>
      <p:ext uri="{BB962C8B-B14F-4D97-AF65-F5344CB8AC3E}">
        <p14:creationId xmlns:p14="http://schemas.microsoft.com/office/powerpoint/2010/main" val="23338546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9752" y="44624"/>
            <a:ext cx="6347048" cy="1143000"/>
          </a:xfrm>
        </p:spPr>
        <p:txBody>
          <a:bodyPr/>
          <a:lstStyle/>
          <a:p>
            <a:r>
              <a:rPr lang="zh-TW" altLang="en-US" sz="4000" b="1" dirty="0" smtClean="0">
                <a:effectLst>
                  <a:outerShdw blurRad="38100" dist="38100" dir="2700000" algn="tl">
                    <a:srgbClr val="000000">
                      <a:alpha val="43137"/>
                    </a:srgbClr>
                  </a:outerShdw>
                </a:effectLst>
                <a:latin typeface="+mn-ea"/>
                <a:ea typeface="+mn-ea"/>
              </a:rPr>
              <a:t>物理、職能及語言治療</a:t>
            </a:r>
            <a:r>
              <a:rPr lang="en-US" altLang="zh-TW" sz="2800" b="1" dirty="0" smtClean="0">
                <a:effectLst>
                  <a:outerShdw blurRad="38100" dist="38100" dir="2700000" algn="tl">
                    <a:srgbClr val="000000">
                      <a:alpha val="43137"/>
                    </a:srgbClr>
                  </a:outerShdw>
                </a:effectLst>
                <a:latin typeface="+mn-lt"/>
                <a:ea typeface="+mn-ea"/>
              </a:rPr>
              <a:t>(4.0</a:t>
            </a:r>
            <a:r>
              <a:rPr lang="zh-TW" altLang="en-US" sz="2800" b="1" dirty="0" smtClean="0">
                <a:effectLst>
                  <a:outerShdw blurRad="38100" dist="38100" dir="2700000" algn="tl">
                    <a:srgbClr val="000000">
                      <a:alpha val="43137"/>
                    </a:srgbClr>
                  </a:outerShdw>
                </a:effectLst>
                <a:latin typeface="+mn-lt"/>
                <a:ea typeface="+mn-ea"/>
              </a:rPr>
              <a:t>版</a:t>
            </a:r>
            <a:r>
              <a:rPr lang="en-US" altLang="zh-TW" sz="2800" b="1" dirty="0" smtClean="0">
                <a:effectLst>
                  <a:outerShdw blurRad="38100" dist="38100" dir="2700000" algn="tl">
                    <a:srgbClr val="000000">
                      <a:alpha val="43137"/>
                    </a:srgbClr>
                  </a:outerShdw>
                </a:effectLst>
                <a:latin typeface="+mn-lt"/>
                <a:ea typeface="+mn-ea"/>
              </a:rPr>
              <a:t>)</a:t>
            </a:r>
            <a:endParaRPr lang="zh-TW" altLang="en-US" sz="2800" b="1" dirty="0">
              <a:effectLst>
                <a:outerShdw blurRad="38100" dist="38100" dir="2700000" algn="tl">
                  <a:srgbClr val="000000">
                    <a:alpha val="43137"/>
                  </a:srgbClr>
                </a:outerShdw>
              </a:effectLst>
              <a:latin typeface="+mn-lt"/>
              <a:ea typeface="+mn-ea"/>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25</a:t>
            </a:fld>
            <a:endParaRPr lang="zh-TW" altLang="en-US"/>
          </a:p>
        </p:txBody>
      </p:sp>
      <p:sp>
        <p:nvSpPr>
          <p:cNvPr id="7" name="文字方塊 6"/>
          <p:cNvSpPr txBox="1"/>
          <p:nvPr/>
        </p:nvSpPr>
        <p:spPr>
          <a:xfrm>
            <a:off x="1835696" y="1268760"/>
            <a:ext cx="5328592" cy="461665"/>
          </a:xfrm>
          <a:prstGeom prst="rect">
            <a:avLst/>
          </a:prstGeom>
          <a:solidFill>
            <a:srgbClr val="FFFF00"/>
          </a:solidFill>
        </p:spPr>
        <p:txBody>
          <a:bodyPr wrap="square" rtlCol="0">
            <a:spAutoFit/>
          </a:bodyPr>
          <a:lstStyle/>
          <a:p>
            <a:r>
              <a:rPr lang="zh-TW" altLang="en-US" sz="2400" b="1" dirty="0" smtClean="0">
                <a:cs typeface="Times New Roman" panose="02020603050405020304" pitchFamily="18" charset="0"/>
              </a:rPr>
              <a:t>分布於</a:t>
            </a:r>
            <a:r>
              <a:rPr lang="en-US" altLang="zh-TW" sz="2400" b="1" dirty="0" smtClean="0">
                <a:cs typeface="Times New Roman" panose="02020603050405020304" pitchFamily="18" charset="0"/>
              </a:rPr>
              <a:t>MDC1</a:t>
            </a:r>
            <a:r>
              <a:rPr lang="zh-TW" altLang="en-US" sz="2400" b="1" dirty="0" smtClean="0">
                <a:cs typeface="Times New Roman" panose="02020603050405020304" pitchFamily="18" charset="0"/>
              </a:rPr>
              <a:t>及</a:t>
            </a:r>
            <a:r>
              <a:rPr lang="en-US" altLang="zh-TW" sz="2400" b="1" dirty="0" smtClean="0">
                <a:cs typeface="Times New Roman" panose="02020603050405020304" pitchFamily="18" charset="0"/>
              </a:rPr>
              <a:t>MDC23</a:t>
            </a:r>
            <a:r>
              <a:rPr lang="zh-TW" altLang="en-US" sz="2400" b="1" dirty="0" smtClean="0">
                <a:cs typeface="Times New Roman" panose="02020603050405020304" pitchFamily="18" charset="0"/>
              </a:rPr>
              <a:t>之</a:t>
            </a:r>
            <a:r>
              <a:rPr lang="en-US" altLang="zh-TW" sz="2400" b="1" dirty="0" smtClean="0">
                <a:cs typeface="Times New Roman" panose="02020603050405020304" pitchFamily="18" charset="0"/>
              </a:rPr>
              <a:t>DRG</a:t>
            </a:r>
            <a:endParaRPr lang="zh-TW" altLang="en-US" sz="2400" b="1" dirty="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586087316"/>
              </p:ext>
            </p:extLst>
          </p:nvPr>
        </p:nvGraphicFramePr>
        <p:xfrm>
          <a:off x="791592" y="1844824"/>
          <a:ext cx="7416800" cy="4632960"/>
        </p:xfrm>
        <a:graphic>
          <a:graphicData uri="http://schemas.openxmlformats.org/drawingml/2006/table">
            <a:tbl>
              <a:tblPr>
                <a:tableStyleId>{5C22544A-7EE6-4342-B048-85BDC9FD1C3A}</a:tableStyleId>
              </a:tblPr>
              <a:tblGrid>
                <a:gridCol w="904488"/>
                <a:gridCol w="964787"/>
                <a:gridCol w="5547525"/>
              </a:tblGrid>
              <a:tr h="472033">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5A09558</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Assistance with Respiratory Ventilation, Greater than 96 Consecutive Hours, Intermittent Positive Airway Pressure</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r>
              <a:tr h="400050">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5A09559</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Assistance with Respiratory Ventilation, Greater than 96 Consecutive Hours, Continuous Negative Airway Pressure</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400050">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5A0955B</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Assistance with Respiratory Ventilation, Greater than 96 Consecutive Hours, Intermittent Negative Airway Pressure</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5A0955Z</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Assistance with Respiratory Ventilation, Greater than 96 Consecutive Hours</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5A1935Z</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Respiratory Ventilation, Less than 24 Consecutive Hours</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5A1935Z</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Respiratory Ventilation, Less than 24 Consecutive Hours</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5A1945Z</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Respiratory Ventilation, 24-96 Consecutive Hours</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5A1945Z</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Respiratory Ventilation, 24-96 Consecutive Hours</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5A1955Z</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Respiratory Ventilation, Greater than 96 Consecutive Hours</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a:effectLst/>
                        </a:rPr>
                        <a:t>5A1955Z</a:t>
                      </a:r>
                      <a:endParaRPr 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ctr"/>
                      <a:r>
                        <a:rPr lang="en-US" sz="1600" u="none" strike="noStrike" dirty="0">
                          <a:effectLst/>
                        </a:rPr>
                        <a:t>Respiratory Ventilation, Greater than 96 Consecutive Hours</a:t>
                      </a: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t"/>
                      <a:r>
                        <a:rPr lang="en-US" sz="1600" b="1" u="none" strike="noStrike" dirty="0">
                          <a:effectLst/>
                        </a:rPr>
                        <a:t>AND</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gridSpan="2">
                  <a:txBody>
                    <a:bodyPr/>
                    <a:lstStyle/>
                    <a:p>
                      <a:pPr algn="l" fontAlgn="t"/>
                      <a:r>
                        <a:rPr lang="en-US" sz="1600" b="1" u="none" strike="noStrike" dirty="0">
                          <a:effectLst/>
                        </a:rPr>
                        <a:t>NON-OPERATING ROOM PROCEDURES</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c hMerge="1">
                  <a:txBody>
                    <a:bodyPr/>
                    <a:lstStyle/>
                    <a:p>
                      <a:endParaRPr lang="zh-TW" altLang="en-US"/>
                    </a:p>
                  </a:txBody>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solidFill>
                      <a:schemeClr val="accent6">
                        <a:lumMod val="40000"/>
                        <a:lumOff val="60000"/>
                      </a:schemeClr>
                    </a:solidFill>
                  </a:tcPr>
                </a:tc>
                <a:tc>
                  <a:txBody>
                    <a:bodyPr/>
                    <a:lstStyle/>
                    <a:p>
                      <a:pPr algn="l" fontAlgn="t"/>
                      <a:r>
                        <a:rPr lang="en-US" sz="1600" b="1" u="none" strike="noStrike" dirty="0">
                          <a:solidFill>
                            <a:srgbClr val="FF0000"/>
                          </a:solidFill>
                          <a:effectLst/>
                        </a:rPr>
                        <a:t>F000001</a:t>
                      </a:r>
                      <a:endParaRPr lang="en-US" sz="1600" b="1" i="0" u="none" strike="noStrike" dirty="0">
                        <a:solidFill>
                          <a:srgbClr val="FF0000"/>
                        </a:solidFill>
                        <a:effectLst/>
                        <a:latin typeface="Times New Roman"/>
                      </a:endParaRPr>
                    </a:p>
                  </a:txBody>
                  <a:tcPr marL="0" marR="0" marT="0" marB="0">
                    <a:solidFill>
                      <a:srgbClr val="FFFF00"/>
                    </a:solidFill>
                  </a:tcPr>
                </a:tc>
                <a:tc>
                  <a:txBody>
                    <a:bodyPr/>
                    <a:lstStyle/>
                    <a:p>
                      <a:pPr algn="l" fontAlgn="t"/>
                      <a:r>
                        <a:rPr lang="en-US" sz="1600" b="1" u="none" strike="noStrike" dirty="0">
                          <a:solidFill>
                            <a:srgbClr val="FF0000"/>
                          </a:solidFill>
                          <a:effectLst/>
                        </a:rPr>
                        <a:t>Physical Therapy</a:t>
                      </a:r>
                      <a:endParaRPr lang="en-US" sz="1600" b="1" i="0" u="none" strike="noStrike" dirty="0">
                        <a:solidFill>
                          <a:srgbClr val="FF0000"/>
                        </a:solidFill>
                        <a:effectLst/>
                        <a:latin typeface="Times New Roman"/>
                      </a:endParaRPr>
                    </a:p>
                  </a:txBody>
                  <a:tcPr marL="0" marR="0" marT="0" marB="0">
                    <a:solidFill>
                      <a:srgbClr val="FFFF00"/>
                    </a:solidFill>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solidFill>
                      <a:schemeClr val="accent6">
                        <a:lumMod val="40000"/>
                        <a:lumOff val="60000"/>
                      </a:schemeClr>
                    </a:solidFill>
                  </a:tcPr>
                </a:tc>
                <a:tc>
                  <a:txBody>
                    <a:bodyPr/>
                    <a:lstStyle/>
                    <a:p>
                      <a:pPr algn="l" fontAlgn="t"/>
                      <a:r>
                        <a:rPr lang="en-US" sz="1600" b="1" u="none" strike="noStrike" dirty="0">
                          <a:solidFill>
                            <a:srgbClr val="FF0000"/>
                          </a:solidFill>
                          <a:effectLst/>
                        </a:rPr>
                        <a:t>F000002</a:t>
                      </a:r>
                      <a:endParaRPr lang="en-US" sz="1600" b="1" i="0" u="none" strike="noStrike" dirty="0">
                        <a:solidFill>
                          <a:srgbClr val="FF0000"/>
                        </a:solidFill>
                        <a:effectLst/>
                        <a:latin typeface="Times New Roman"/>
                      </a:endParaRPr>
                    </a:p>
                  </a:txBody>
                  <a:tcPr marL="0" marR="0" marT="0" marB="0">
                    <a:solidFill>
                      <a:srgbClr val="FFFF00"/>
                    </a:solidFill>
                  </a:tcPr>
                </a:tc>
                <a:tc>
                  <a:txBody>
                    <a:bodyPr/>
                    <a:lstStyle/>
                    <a:p>
                      <a:pPr algn="l" fontAlgn="t"/>
                      <a:r>
                        <a:rPr lang="en-US" sz="1600" b="1" u="none" strike="noStrike" dirty="0">
                          <a:solidFill>
                            <a:srgbClr val="FF0000"/>
                          </a:solidFill>
                          <a:effectLst/>
                        </a:rPr>
                        <a:t>Occupational Therapy</a:t>
                      </a:r>
                      <a:endParaRPr lang="en-US" sz="1600" b="1" i="0" u="none" strike="noStrike" dirty="0">
                        <a:solidFill>
                          <a:srgbClr val="FF0000"/>
                        </a:solidFill>
                        <a:effectLst/>
                        <a:latin typeface="Times New Roman"/>
                      </a:endParaRPr>
                    </a:p>
                  </a:txBody>
                  <a:tcPr marL="0" marR="0" marT="0" marB="0">
                    <a:solidFill>
                      <a:srgbClr val="FFFF00"/>
                    </a:solidFill>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solidFill>
                      <a:schemeClr val="accent6">
                        <a:lumMod val="40000"/>
                        <a:lumOff val="60000"/>
                      </a:schemeClr>
                    </a:solidFill>
                  </a:tcPr>
                </a:tc>
                <a:tc>
                  <a:txBody>
                    <a:bodyPr/>
                    <a:lstStyle/>
                    <a:p>
                      <a:pPr algn="l" fontAlgn="t"/>
                      <a:r>
                        <a:rPr lang="en-US" sz="1600" b="1" u="none" strike="noStrike">
                          <a:solidFill>
                            <a:srgbClr val="FF0000"/>
                          </a:solidFill>
                          <a:effectLst/>
                        </a:rPr>
                        <a:t>F000003</a:t>
                      </a:r>
                      <a:endParaRPr lang="en-US" sz="1600" b="1" i="0" u="none" strike="noStrike">
                        <a:solidFill>
                          <a:srgbClr val="FF0000"/>
                        </a:solidFill>
                        <a:effectLst/>
                        <a:latin typeface="Times New Roman"/>
                      </a:endParaRPr>
                    </a:p>
                  </a:txBody>
                  <a:tcPr marL="0" marR="0" marT="0" marB="0">
                    <a:solidFill>
                      <a:srgbClr val="FFFF00"/>
                    </a:solidFill>
                  </a:tcPr>
                </a:tc>
                <a:tc>
                  <a:txBody>
                    <a:bodyPr/>
                    <a:lstStyle/>
                    <a:p>
                      <a:pPr algn="l" fontAlgn="t"/>
                      <a:r>
                        <a:rPr lang="en-US" sz="1600" b="1" u="none" strike="noStrike" dirty="0">
                          <a:solidFill>
                            <a:srgbClr val="FF0000"/>
                          </a:solidFill>
                          <a:effectLst/>
                        </a:rPr>
                        <a:t>Communication Therapy</a:t>
                      </a:r>
                      <a:endParaRPr lang="en-US" sz="1600" b="1" i="0" u="none" strike="noStrike" dirty="0">
                        <a:solidFill>
                          <a:srgbClr val="FF0000"/>
                        </a:solidFill>
                        <a:effectLst/>
                        <a:latin typeface="Times New Roman"/>
                      </a:endParaRPr>
                    </a:p>
                  </a:txBody>
                  <a:tcPr marL="0" marR="0" marT="0" marB="0">
                    <a:solidFill>
                      <a:srgbClr val="FFFF00"/>
                    </a:solidFill>
                  </a:tcPr>
                </a:tc>
              </a:tr>
            </a:tbl>
          </a:graphicData>
        </a:graphic>
      </p:graphicFrame>
      <p:sp>
        <p:nvSpPr>
          <p:cNvPr id="9" name="八角星形 8"/>
          <p:cNvSpPr/>
          <p:nvPr/>
        </p:nvSpPr>
        <p:spPr>
          <a:xfrm>
            <a:off x="755576" y="1844824"/>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11" name="橢圓形圖說文字 10"/>
          <p:cNvSpPr/>
          <p:nvPr/>
        </p:nvSpPr>
        <p:spPr>
          <a:xfrm>
            <a:off x="539552" y="5157192"/>
            <a:ext cx="1080120" cy="576064"/>
          </a:xfrm>
          <a:prstGeom prst="wedgeEllipseCallout">
            <a:avLst>
              <a:gd name="adj1" fmla="val 39637"/>
              <a:gd name="adj2" fmla="val 5425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取代</a:t>
            </a:r>
            <a:endParaRPr lang="zh-TW" altLang="en-US" sz="2000" dirty="0">
              <a:solidFill>
                <a:sysClr val="windowText" lastClr="000000"/>
              </a:solidFill>
            </a:endParaRPr>
          </a:p>
        </p:txBody>
      </p:sp>
    </p:spTree>
    <p:extLst>
      <p:ext uri="{BB962C8B-B14F-4D97-AF65-F5344CB8AC3E}">
        <p14:creationId xmlns:p14="http://schemas.microsoft.com/office/powerpoint/2010/main" val="2790826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3851275" y="-387350"/>
            <a:ext cx="7850188" cy="7561263"/>
          </a:xfrm>
          <a:prstGeom prst="ellipse">
            <a:avLst/>
          </a:prstGeom>
          <a:solidFill>
            <a:srgbClr val="DFF0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5" name="橢圓 4"/>
          <p:cNvSpPr/>
          <p:nvPr/>
        </p:nvSpPr>
        <p:spPr>
          <a:xfrm>
            <a:off x="-252413" y="4724400"/>
            <a:ext cx="5076826" cy="4891088"/>
          </a:xfrm>
          <a:prstGeom prst="ellipse">
            <a:avLst/>
          </a:prstGeom>
          <a:solidFill>
            <a:srgbClr val="DFF0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6" name="Rectangle 2"/>
          <p:cNvSpPr txBox="1">
            <a:spLocks noChangeArrowheads="1"/>
          </p:cNvSpPr>
          <p:nvPr/>
        </p:nvSpPr>
        <p:spPr bwMode="auto">
          <a:xfrm>
            <a:off x="685800" y="2924175"/>
            <a:ext cx="7772400" cy="1470025"/>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a:spcBef>
                <a:spcPct val="0"/>
              </a:spcBef>
              <a:defRPr/>
            </a:pPr>
            <a:r>
              <a:rPr lang="zh-TW" altLang="en-US" sz="6000" b="1" dirty="0" smtClean="0">
                <a:solidFill>
                  <a:schemeClr val="tx2"/>
                </a:solidFill>
                <a:effectLst>
                  <a:outerShdw blurRad="38100" dist="38100" dir="2700000" algn="tl">
                    <a:srgbClr val="000000">
                      <a:alpha val="43137"/>
                    </a:srgbClr>
                  </a:outerShdw>
                </a:effectLst>
                <a:ea typeface="+mj-ea"/>
                <a:cs typeface="+mj-cs"/>
              </a:rPr>
              <a:t>謝謝聆聽</a:t>
            </a:r>
            <a:endParaRPr lang="en-US" altLang="zh-TW" sz="6000" b="1" dirty="0" smtClean="0">
              <a:solidFill>
                <a:schemeClr val="tx2"/>
              </a:solidFill>
              <a:effectLst>
                <a:outerShdw blurRad="38100" dist="38100" dir="2700000" algn="tl">
                  <a:srgbClr val="000000">
                    <a:alpha val="43137"/>
                  </a:srgbClr>
                </a:outerShdw>
              </a:effectLst>
              <a:ea typeface="+mj-ea"/>
              <a:cs typeface="+mj-cs"/>
            </a:endParaRPr>
          </a:p>
          <a:p>
            <a:pPr lvl="0" algn="ctr">
              <a:spcBef>
                <a:spcPct val="0"/>
              </a:spcBef>
              <a:defRPr/>
            </a:pPr>
            <a:r>
              <a:rPr lang="zh-TW" altLang="en-US" sz="6000" b="1" dirty="0" smtClean="0">
                <a:solidFill>
                  <a:schemeClr val="tx2"/>
                </a:solidFill>
                <a:effectLst>
                  <a:outerShdw blurRad="38100" dist="38100" dir="2700000" algn="tl">
                    <a:srgbClr val="000000">
                      <a:alpha val="43137"/>
                    </a:srgbClr>
                  </a:outerShdw>
                </a:effectLst>
                <a:ea typeface="+mj-ea"/>
                <a:cs typeface="+mj-cs"/>
              </a:rPr>
              <a:t>敬請指教</a:t>
            </a:r>
            <a:endParaRPr lang="zh-TW" altLang="en-US" sz="6000" b="1" dirty="0">
              <a:solidFill>
                <a:schemeClr val="tx2"/>
              </a:solidFill>
              <a:effectLst>
                <a:outerShdw blurRad="38100" dist="38100" dir="2700000" algn="tl">
                  <a:srgbClr val="000000">
                    <a:alpha val="43137"/>
                  </a:srgbClr>
                </a:outerShdw>
              </a:effectLst>
              <a:ea typeface="+mj-ea"/>
              <a:cs typeface="+mj-cs"/>
            </a:endParaRPr>
          </a:p>
        </p:txBody>
      </p:sp>
      <p:sp>
        <p:nvSpPr>
          <p:cNvPr id="7" name="投影片編號版面配置區 6"/>
          <p:cNvSpPr>
            <a:spLocks noGrp="1"/>
          </p:cNvSpPr>
          <p:nvPr>
            <p:ph type="sldNum" sz="quarter" idx="12"/>
          </p:nvPr>
        </p:nvSpPr>
        <p:spPr/>
        <p:txBody>
          <a:bodyPr/>
          <a:lstStyle/>
          <a:p>
            <a:fld id="{7F1DCE58-D4B3-4324-8C38-1861954E3BC3}" type="slidenum">
              <a:rPr lang="zh-TW" altLang="en-US" smtClean="0"/>
              <a:pPr/>
              <a:t>26</a:t>
            </a:fld>
            <a:endParaRPr lang="zh-TW" altLang="en-US"/>
          </a:p>
        </p:txBody>
      </p:sp>
    </p:spTree>
    <p:extLst>
      <p:ext uri="{BB962C8B-B14F-4D97-AF65-F5344CB8AC3E}">
        <p14:creationId xmlns:p14="http://schemas.microsoft.com/office/powerpoint/2010/main" val="41229441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effectLst>
                  <a:outerShdw blurRad="38100" dist="38100" dir="2700000" algn="tl">
                    <a:srgbClr val="000000">
                      <a:alpha val="43137"/>
                    </a:srgbClr>
                  </a:outerShdw>
                </a:effectLst>
              </a:rPr>
              <a:t>虛擬碼編碼原則</a:t>
            </a:r>
            <a:endParaRPr lang="zh-TW" altLang="en-US" dirty="0"/>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3</a:t>
            </a:fld>
            <a:endParaRPr lang="zh-TW" altLang="en-US"/>
          </a:p>
        </p:txBody>
      </p:sp>
      <p:sp>
        <p:nvSpPr>
          <p:cNvPr id="3" name="內容版面配置區 2"/>
          <p:cNvSpPr>
            <a:spLocks noGrp="1"/>
          </p:cNvSpPr>
          <p:nvPr>
            <p:ph idx="1"/>
          </p:nvPr>
        </p:nvSpPr>
        <p:spPr>
          <a:xfrm>
            <a:off x="457200" y="1340768"/>
            <a:ext cx="8229600" cy="5040560"/>
          </a:xfrm>
        </p:spPr>
        <p:txBody>
          <a:bodyPr/>
          <a:lstStyle/>
          <a:p>
            <a:r>
              <a:rPr lang="zh-TW" altLang="en-US" sz="2800" dirty="0"/>
              <a:t>為符合</a:t>
            </a:r>
            <a:r>
              <a:rPr lang="en-US" altLang="zh-TW" sz="2800" dirty="0"/>
              <a:t>Tw-DRGs</a:t>
            </a:r>
            <a:r>
              <a:rPr lang="zh-TW" altLang="en-US" sz="2800" dirty="0" smtClean="0"/>
              <a:t>分類</a:t>
            </a:r>
            <a:r>
              <a:rPr lang="zh-TW" altLang="en-US" sz="2800" dirty="0"/>
              <a:t>架構及原則</a:t>
            </a:r>
            <a:r>
              <a:rPr lang="zh-TW" altLang="en-US" sz="2800" dirty="0" smtClean="0"/>
              <a:t>、費用合理性及收集再分類所需資料，針對</a:t>
            </a:r>
            <a:r>
              <a:rPr lang="en-US" altLang="zh-TW" sz="2800" dirty="0" smtClean="0"/>
              <a:t>ICD-9-CM</a:t>
            </a:r>
            <a:r>
              <a:rPr lang="zh-TW" altLang="en-US" sz="2800" dirty="0" smtClean="0"/>
              <a:t>或</a:t>
            </a:r>
            <a:r>
              <a:rPr lang="en-US" altLang="zh-TW" sz="2800" dirty="0" smtClean="0"/>
              <a:t>ICD-10-CM/PCS</a:t>
            </a:r>
            <a:r>
              <a:rPr lang="zh-TW" altLang="en-US" sz="2800" dirty="0" smtClean="0"/>
              <a:t>未能反映</a:t>
            </a:r>
            <a:r>
              <a:rPr lang="en-US" altLang="zh-TW" sz="2800" dirty="0" smtClean="0"/>
              <a:t>DRG</a:t>
            </a:r>
            <a:r>
              <a:rPr lang="zh-TW" altLang="en-US" sz="2800" dirty="0" smtClean="0"/>
              <a:t>分類方式，以「加編」或「取代」之概念增設虛擬碼</a:t>
            </a:r>
            <a:endParaRPr lang="en-US" altLang="zh-TW" sz="2800" dirty="0" smtClean="0"/>
          </a:p>
          <a:p>
            <a:r>
              <a:rPr lang="zh-TW" altLang="en-US" sz="2800" dirty="0"/>
              <a:t>加編</a:t>
            </a:r>
            <a:r>
              <a:rPr lang="zh-TW" altLang="en-US" sz="2800" dirty="0" smtClean="0"/>
              <a:t>：</a:t>
            </a:r>
            <a:endParaRPr lang="en-US" altLang="zh-TW" sz="2800" dirty="0" smtClean="0"/>
          </a:p>
          <a:p>
            <a:pPr lvl="1"/>
            <a:r>
              <a:rPr lang="en-US" altLang="zh-TW" sz="2400" dirty="0" smtClean="0"/>
              <a:t>ICD-10-CM</a:t>
            </a:r>
            <a:r>
              <a:rPr lang="zh-TW" altLang="en-US" sz="2400" dirty="0" smtClean="0"/>
              <a:t>無對應之代碼，如反映中風程度</a:t>
            </a:r>
            <a:r>
              <a:rPr lang="en-US" altLang="zh-TW" sz="2400" dirty="0" err="1" smtClean="0"/>
              <a:t>mRS</a:t>
            </a:r>
            <a:r>
              <a:rPr lang="zh-TW" altLang="en-US" sz="2400" dirty="0" smtClean="0"/>
              <a:t>分數</a:t>
            </a:r>
            <a:endParaRPr lang="en-US" altLang="zh-TW" sz="2400" dirty="0">
              <a:solidFill>
                <a:srgbClr val="000000"/>
              </a:solidFill>
            </a:endParaRPr>
          </a:p>
          <a:p>
            <a:pPr lvl="1"/>
            <a:r>
              <a:rPr lang="zh-TW" altLang="en-US" sz="2400" dirty="0" smtClean="0"/>
              <a:t>收集再分類資料，如血栓溶解劑</a:t>
            </a:r>
            <a:endParaRPr lang="en-US" altLang="zh-TW" sz="2400" dirty="0" smtClean="0"/>
          </a:p>
          <a:p>
            <a:pPr marL="342900" lvl="1" indent="-342900">
              <a:buFont typeface="Arial" pitchFamily="34" charset="0"/>
              <a:buChar char="•"/>
            </a:pPr>
            <a:r>
              <a:rPr lang="zh-TW" altLang="en-US" dirty="0"/>
              <a:t>取代：</a:t>
            </a:r>
            <a:endParaRPr lang="en-US" altLang="zh-TW" dirty="0"/>
          </a:p>
          <a:p>
            <a:pPr lvl="1"/>
            <a:r>
              <a:rPr lang="zh-TW" altLang="en-US" sz="2400" dirty="0" smtClean="0"/>
              <a:t>為使使用自費特材者可編審至正確之</a:t>
            </a:r>
            <a:r>
              <a:rPr lang="en-US" altLang="zh-TW" sz="2400" dirty="0" smtClean="0"/>
              <a:t>DRG</a:t>
            </a:r>
            <a:r>
              <a:rPr lang="zh-TW" altLang="en-US" sz="2400" dirty="0" smtClean="0"/>
              <a:t>，如「</a:t>
            </a:r>
            <a:r>
              <a:rPr lang="zh-TW" altLang="en-US" sz="2400" dirty="0"/>
              <a:t>冠狀動脈支架</a:t>
            </a:r>
            <a:r>
              <a:rPr lang="zh-TW" altLang="en-US" sz="2400" dirty="0" smtClean="0"/>
              <a:t>」</a:t>
            </a:r>
            <a:endParaRPr lang="zh-TW" altLang="en-US" sz="2400" dirty="0"/>
          </a:p>
        </p:txBody>
      </p:sp>
    </p:spTree>
    <p:extLst>
      <p:ext uri="{BB962C8B-B14F-4D97-AF65-F5344CB8AC3E}">
        <p14:creationId xmlns:p14="http://schemas.microsoft.com/office/powerpoint/2010/main" val="2430454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rPr>
              <a:t>3.4</a:t>
            </a:r>
            <a:r>
              <a:rPr lang="zh-TW" altLang="en-US" b="1" dirty="0" smtClean="0">
                <a:effectLst>
                  <a:outerShdw blurRad="38100" dist="38100" dir="2700000" algn="tl">
                    <a:srgbClr val="000000">
                      <a:alpha val="43137"/>
                    </a:srgbClr>
                  </a:outerShdw>
                </a:effectLst>
              </a:rPr>
              <a:t>版</a:t>
            </a:r>
            <a:r>
              <a:rPr lang="zh-TW" altLang="en-US" b="1" dirty="0">
                <a:effectLst>
                  <a:outerShdw blurRad="38100" dist="38100" dir="2700000" algn="tl">
                    <a:srgbClr val="000000">
                      <a:alpha val="43137"/>
                    </a:srgbClr>
                  </a:outerShdw>
                </a:effectLst>
              </a:rPr>
              <a:t>分類表虛擬碼彙總</a:t>
            </a:r>
            <a:endParaRPr lang="zh-TW" altLang="en-US" dirty="0"/>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4</a:t>
            </a:fld>
            <a:endParaRPr lang="zh-TW" altLang="en-US"/>
          </a:p>
        </p:txBody>
      </p:sp>
      <p:graphicFrame>
        <p:nvGraphicFramePr>
          <p:cNvPr id="10" name="內容版面配置區 9"/>
          <p:cNvGraphicFramePr>
            <a:graphicFrameLocks noGrp="1"/>
          </p:cNvGraphicFramePr>
          <p:nvPr>
            <p:ph idx="1"/>
            <p:extLst>
              <p:ext uri="{D42A27DB-BD31-4B8C-83A1-F6EECF244321}">
                <p14:modId xmlns:p14="http://schemas.microsoft.com/office/powerpoint/2010/main" val="29308703"/>
              </p:ext>
            </p:extLst>
          </p:nvPr>
        </p:nvGraphicFramePr>
        <p:xfrm>
          <a:off x="179512" y="1484784"/>
          <a:ext cx="8784976" cy="4752528"/>
        </p:xfrm>
        <a:graphic>
          <a:graphicData uri="http://schemas.openxmlformats.org/drawingml/2006/table">
            <a:tbl>
              <a:tblPr>
                <a:tableStyleId>{5C22544A-7EE6-4342-B048-85BDC9FD1C3A}</a:tableStyleId>
              </a:tblPr>
              <a:tblGrid>
                <a:gridCol w="720080"/>
                <a:gridCol w="3626171"/>
                <a:gridCol w="849386"/>
                <a:gridCol w="3589339"/>
              </a:tblGrid>
              <a:tr h="432048">
                <a:tc>
                  <a:txBody>
                    <a:bodyPr/>
                    <a:lstStyle/>
                    <a:p>
                      <a:pPr algn="ctr" fontAlgn="ctr"/>
                      <a:r>
                        <a:rPr lang="zh-TW" altLang="en-US" sz="1500" b="1" u="none" strike="noStrike" dirty="0">
                          <a:effectLst/>
                          <a:latin typeface="+mj-lt"/>
                          <a:ea typeface="+mj-ea"/>
                        </a:rPr>
                        <a:t>虛擬碼</a:t>
                      </a:r>
                      <a:endParaRPr lang="zh-TW" alt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j-lt"/>
                          <a:ea typeface="+mj-ea"/>
                        </a:rPr>
                        <a:t>虛擬碼中文</a:t>
                      </a:r>
                      <a:endParaRPr lang="zh-TW" alt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500" b="1" u="none" strike="noStrike" dirty="0">
                          <a:effectLst/>
                          <a:latin typeface="+mj-lt"/>
                          <a:ea typeface="+mj-ea"/>
                        </a:rPr>
                        <a:t>虛擬碼</a:t>
                      </a:r>
                      <a:endParaRPr lang="zh-TW" alt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a:effectLst/>
                          <a:latin typeface="+mj-lt"/>
                          <a:ea typeface="+mj-ea"/>
                        </a:rPr>
                        <a:t>虛擬碼中文</a:t>
                      </a:r>
                      <a:endParaRPr lang="zh-TW" altLang="en-US" sz="1500" b="1" i="0" u="none" strike="noStrike">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ctr" fontAlgn="ctr"/>
                      <a:r>
                        <a:rPr lang="en-US" sz="1500" b="1" u="none" strike="noStrike" dirty="0">
                          <a:effectLst/>
                          <a:latin typeface="+mj-lt"/>
                          <a:ea typeface="+mj-ea"/>
                        </a:rPr>
                        <a:t>I600000</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j-lt"/>
                          <a:ea typeface="+mj-ea"/>
                        </a:rPr>
                        <a:t>mRS</a:t>
                      </a:r>
                      <a:r>
                        <a:rPr lang="zh-TW" altLang="en-US" sz="1500" b="1" u="none" strike="noStrike" dirty="0">
                          <a:effectLst/>
                          <a:latin typeface="+mj-lt"/>
                          <a:ea typeface="+mj-ea"/>
                        </a:rPr>
                        <a:t>分數</a:t>
                      </a:r>
                      <a:r>
                        <a:rPr lang="en-US" altLang="zh-TW" sz="1500" b="1" u="none" strike="noStrike" dirty="0">
                          <a:effectLst/>
                          <a:latin typeface="+mj-lt"/>
                          <a:ea typeface="+mj-ea"/>
                        </a:rPr>
                        <a:t>0</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dirty="0">
                          <a:effectLst/>
                          <a:latin typeface="+mj-lt"/>
                          <a:ea typeface="+mj-ea"/>
                        </a:rPr>
                        <a:t>0200005</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a:effectLst/>
                          <a:latin typeface="+mj-lt"/>
                          <a:ea typeface="+mj-ea"/>
                        </a:rPr>
                        <a:t>心房同步雙心室心律調節器以及導線植入</a:t>
                      </a:r>
                      <a:endParaRPr lang="zh-TW" altLang="en-US" sz="1500" b="1" i="0" u="none" strike="noStrike">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ctr" fontAlgn="ctr"/>
                      <a:r>
                        <a:rPr lang="en-US" sz="1500" b="1" u="none" strike="noStrike" dirty="0">
                          <a:effectLst/>
                          <a:latin typeface="+mj-lt"/>
                          <a:ea typeface="+mj-ea"/>
                        </a:rPr>
                        <a:t>I600001</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j-lt"/>
                          <a:ea typeface="+mj-ea"/>
                        </a:rPr>
                        <a:t>mRS</a:t>
                      </a:r>
                      <a:r>
                        <a:rPr lang="zh-TW" altLang="en-US" sz="1500" b="1" u="none" strike="noStrike" dirty="0">
                          <a:effectLst/>
                          <a:latin typeface="+mj-lt"/>
                          <a:ea typeface="+mj-ea"/>
                        </a:rPr>
                        <a:t>分數</a:t>
                      </a:r>
                      <a:r>
                        <a:rPr lang="en-US" altLang="zh-TW" sz="1500" b="1" u="none" strike="noStrike" dirty="0">
                          <a:effectLst/>
                          <a:latin typeface="+mj-lt"/>
                          <a:ea typeface="+mj-ea"/>
                        </a:rPr>
                        <a:t>1</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dirty="0">
                          <a:effectLst/>
                          <a:latin typeface="+mj-lt"/>
                          <a:ea typeface="+mj-ea"/>
                        </a:rPr>
                        <a:t>0200006</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j-lt"/>
                          <a:ea typeface="+mj-ea"/>
                        </a:rPr>
                        <a:t>部分「冠狀動脈支架」經審查不符適應症</a:t>
                      </a:r>
                      <a:endParaRPr lang="zh-TW" alt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ctr" fontAlgn="ctr"/>
                      <a:r>
                        <a:rPr lang="en-US" sz="1500" b="1" u="none" strike="noStrike" dirty="0">
                          <a:effectLst/>
                          <a:latin typeface="+mj-lt"/>
                          <a:ea typeface="+mj-ea"/>
                        </a:rPr>
                        <a:t>I600002</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j-lt"/>
                          <a:ea typeface="+mj-ea"/>
                        </a:rPr>
                        <a:t>mRS</a:t>
                      </a:r>
                      <a:r>
                        <a:rPr lang="zh-TW" altLang="en-US" sz="1500" b="1" u="none" strike="noStrike" dirty="0">
                          <a:effectLst/>
                          <a:latin typeface="+mj-lt"/>
                          <a:ea typeface="+mj-ea"/>
                        </a:rPr>
                        <a:t>分數</a:t>
                      </a:r>
                      <a:r>
                        <a:rPr lang="en-US" altLang="zh-TW" sz="1500" b="1" u="none" strike="noStrike" dirty="0">
                          <a:effectLst/>
                          <a:latin typeface="+mj-lt"/>
                          <a:ea typeface="+mj-ea"/>
                        </a:rPr>
                        <a:t>2</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U000REH</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smtClean="0">
                          <a:effectLst/>
                          <a:latin typeface="+mj-lt"/>
                          <a:ea typeface="+mj-ea"/>
                        </a:rPr>
                        <a:t>來院接受復健照護</a:t>
                      </a:r>
                      <a:endParaRPr lang="zh-TW" alt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ctr" fontAlgn="ctr"/>
                      <a:r>
                        <a:rPr lang="en-US" sz="1500" b="1" u="none" strike="noStrike" dirty="0">
                          <a:effectLst/>
                          <a:latin typeface="+mj-lt"/>
                          <a:ea typeface="+mj-ea"/>
                        </a:rPr>
                        <a:t>I600003</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j-lt"/>
                          <a:ea typeface="+mj-ea"/>
                        </a:rPr>
                        <a:t>mRS</a:t>
                      </a:r>
                      <a:r>
                        <a:rPr lang="zh-TW" altLang="en-US" sz="1500" b="1" u="none" strike="noStrike" dirty="0">
                          <a:effectLst/>
                          <a:latin typeface="+mj-lt"/>
                          <a:ea typeface="+mj-ea"/>
                        </a:rPr>
                        <a:t>分數</a:t>
                      </a:r>
                      <a:r>
                        <a:rPr lang="en-US" altLang="zh-TW" sz="1500" b="1" u="none" strike="noStrike" dirty="0">
                          <a:effectLst/>
                          <a:latin typeface="+mj-lt"/>
                          <a:ea typeface="+mj-ea"/>
                        </a:rPr>
                        <a:t>3</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04U0001</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TW" altLang="en-US" sz="1500" b="1" i="0" u="none" strike="noStrike" dirty="0" smtClean="0">
                          <a:solidFill>
                            <a:srgbClr val="000000"/>
                          </a:solidFill>
                          <a:effectLst/>
                          <a:latin typeface="+mj-lt"/>
                          <a:ea typeface="+mj-ea"/>
                        </a:rPr>
                        <a:t>膝上血管</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2048">
                <a:tc>
                  <a:txBody>
                    <a:bodyPr/>
                    <a:lstStyle/>
                    <a:p>
                      <a:pPr algn="ctr" fontAlgn="ctr"/>
                      <a:r>
                        <a:rPr lang="en-US" sz="1500" b="1" u="none" strike="noStrike" dirty="0">
                          <a:effectLst/>
                          <a:latin typeface="+mj-lt"/>
                          <a:ea typeface="+mj-ea"/>
                        </a:rPr>
                        <a:t>I600004</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a:effectLst/>
                          <a:latin typeface="+mj-lt"/>
                          <a:ea typeface="+mj-ea"/>
                        </a:rPr>
                        <a:t>mRS</a:t>
                      </a:r>
                      <a:r>
                        <a:rPr lang="zh-TW" altLang="en-US" sz="1500" b="1" u="none" strike="noStrike">
                          <a:effectLst/>
                          <a:latin typeface="+mj-lt"/>
                          <a:ea typeface="+mj-ea"/>
                        </a:rPr>
                        <a:t>分數</a:t>
                      </a:r>
                      <a:r>
                        <a:rPr lang="en-US" altLang="zh-TW" sz="1500" b="1" u="none" strike="noStrike">
                          <a:effectLst/>
                          <a:latin typeface="+mj-lt"/>
                          <a:ea typeface="+mj-ea"/>
                        </a:rPr>
                        <a:t>4</a:t>
                      </a:r>
                      <a:endParaRPr lang="en-US" altLang="zh-TW" sz="1500" b="1" i="0" u="none" strike="noStrike">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04L0001</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TW" altLang="en-US" sz="1500" b="1" u="none" strike="noStrike" dirty="0" smtClean="0">
                          <a:effectLst/>
                          <a:latin typeface="+mj-lt"/>
                          <a:ea typeface="+mj-ea"/>
                        </a:rPr>
                        <a:t>膝下單條血管</a:t>
                      </a:r>
                      <a:r>
                        <a:rPr lang="en-US" sz="1500" b="1" u="none" strike="noStrike" dirty="0" smtClean="0">
                          <a:effectLst/>
                          <a:latin typeface="+mj-lt"/>
                          <a:ea typeface="+mj-ea"/>
                        </a:rPr>
                        <a:t> </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2048">
                <a:tc>
                  <a:txBody>
                    <a:bodyPr/>
                    <a:lstStyle/>
                    <a:p>
                      <a:pPr algn="ctr" fontAlgn="ctr"/>
                      <a:r>
                        <a:rPr lang="en-US" sz="1500" b="1" u="none" strike="noStrike" dirty="0">
                          <a:effectLst/>
                          <a:latin typeface="+mj-lt"/>
                          <a:ea typeface="+mj-ea"/>
                        </a:rPr>
                        <a:t>I600005</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a:effectLst/>
                          <a:latin typeface="+mj-lt"/>
                          <a:ea typeface="+mj-ea"/>
                        </a:rPr>
                        <a:t>mRS</a:t>
                      </a:r>
                      <a:r>
                        <a:rPr lang="zh-TW" altLang="en-US" sz="1500" b="1" u="none" strike="noStrike">
                          <a:effectLst/>
                          <a:latin typeface="+mj-lt"/>
                          <a:ea typeface="+mj-ea"/>
                        </a:rPr>
                        <a:t>分數</a:t>
                      </a:r>
                      <a:r>
                        <a:rPr lang="en-US" altLang="zh-TW" sz="1500" b="1" u="none" strike="noStrike">
                          <a:effectLst/>
                          <a:latin typeface="+mj-lt"/>
                          <a:ea typeface="+mj-ea"/>
                        </a:rPr>
                        <a:t>5</a:t>
                      </a:r>
                      <a:endParaRPr lang="en-US" altLang="zh-TW" sz="1500" b="1" i="0" u="none" strike="noStrike">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04L0002</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TW" altLang="en-US" sz="1500" b="1" u="none" strike="noStrike" kern="1200" dirty="0" smtClean="0">
                          <a:solidFill>
                            <a:schemeClr val="dk1"/>
                          </a:solidFill>
                          <a:effectLst/>
                          <a:latin typeface="+mn-lt"/>
                          <a:ea typeface="+mn-ea"/>
                          <a:cs typeface="+mn-cs"/>
                        </a:rPr>
                        <a:t>膝下</a:t>
                      </a:r>
                      <a:r>
                        <a:rPr lang="en-US" altLang="zh-TW" sz="1500" b="1" u="none" strike="noStrike" kern="1200" dirty="0" smtClean="0">
                          <a:solidFill>
                            <a:schemeClr val="dk1"/>
                          </a:solidFill>
                          <a:effectLst/>
                          <a:latin typeface="+mn-lt"/>
                          <a:ea typeface="+mn-ea"/>
                          <a:cs typeface="+mn-cs"/>
                        </a:rPr>
                        <a:t>2</a:t>
                      </a:r>
                      <a:r>
                        <a:rPr lang="zh-TW" altLang="en-US" sz="1500" b="1" u="none" strike="noStrike" kern="1200" dirty="0" smtClean="0">
                          <a:solidFill>
                            <a:schemeClr val="dk1"/>
                          </a:solidFill>
                          <a:effectLst/>
                          <a:latin typeface="+mn-lt"/>
                          <a:ea typeface="+mn-ea"/>
                          <a:cs typeface="+mn-cs"/>
                        </a:rPr>
                        <a:t>條血管</a:t>
                      </a:r>
                      <a:r>
                        <a:rPr lang="en-US" altLang="zh-TW" sz="1500" b="1" u="none" strike="noStrike" kern="1200" dirty="0" smtClean="0">
                          <a:solidFill>
                            <a:schemeClr val="dk1"/>
                          </a:solidFill>
                          <a:effectLst/>
                          <a:latin typeface="+mn-lt"/>
                          <a:ea typeface="+mn-ea"/>
                          <a:cs typeface="+mn-cs"/>
                        </a:rPr>
                        <a:t> </a:t>
                      </a:r>
                      <a:endParaRPr lang="en-US" altLang="zh-TW" sz="15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2048">
                <a:tc>
                  <a:txBody>
                    <a:bodyPr/>
                    <a:lstStyle/>
                    <a:p>
                      <a:pPr algn="ctr" fontAlgn="ctr"/>
                      <a:r>
                        <a:rPr lang="en-US" altLang="zh-TW" sz="1500" b="1" u="none" strike="noStrike" dirty="0">
                          <a:effectLst/>
                          <a:latin typeface="+mj-lt"/>
                          <a:ea typeface="+mj-ea"/>
                        </a:rPr>
                        <a:t>0200001</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a:effectLst/>
                          <a:latin typeface="+mj-lt"/>
                          <a:ea typeface="+mj-ea"/>
                        </a:rPr>
                        <a:t>「冠狀動脈支架」經審查不符適應症</a:t>
                      </a:r>
                      <a:endParaRPr lang="zh-TW" altLang="en-US" sz="1500" b="1" i="0" u="none" strike="noStrike">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04L0003</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TW" altLang="en-US" sz="1500" b="1" u="none" strike="noStrike" kern="1200" dirty="0" smtClean="0">
                          <a:solidFill>
                            <a:schemeClr val="dk1"/>
                          </a:solidFill>
                          <a:effectLst/>
                          <a:latin typeface="+mn-lt"/>
                          <a:ea typeface="+mn-ea"/>
                          <a:cs typeface="+mn-cs"/>
                        </a:rPr>
                        <a:t>膝下</a:t>
                      </a:r>
                      <a:r>
                        <a:rPr lang="en-US" altLang="zh-TW" sz="1500" b="1" u="none" strike="noStrike" kern="1200" dirty="0" smtClean="0">
                          <a:solidFill>
                            <a:schemeClr val="dk1"/>
                          </a:solidFill>
                          <a:effectLst/>
                          <a:latin typeface="+mn-lt"/>
                          <a:ea typeface="+mn-ea"/>
                          <a:cs typeface="+mn-cs"/>
                        </a:rPr>
                        <a:t>3</a:t>
                      </a:r>
                      <a:r>
                        <a:rPr lang="zh-TW" altLang="en-US" sz="1500" b="1" u="none" strike="noStrike" kern="1200" dirty="0" smtClean="0">
                          <a:solidFill>
                            <a:schemeClr val="dk1"/>
                          </a:solidFill>
                          <a:effectLst/>
                          <a:latin typeface="+mn-lt"/>
                          <a:ea typeface="+mn-ea"/>
                          <a:cs typeface="+mn-cs"/>
                        </a:rPr>
                        <a:t>條以上血管</a:t>
                      </a:r>
                      <a:r>
                        <a:rPr lang="en-US" altLang="zh-TW" sz="1500" b="1" u="none" strike="noStrike" kern="1200" dirty="0" smtClean="0">
                          <a:solidFill>
                            <a:schemeClr val="dk1"/>
                          </a:solidFill>
                          <a:effectLst/>
                          <a:latin typeface="+mn-lt"/>
                          <a:ea typeface="+mn-ea"/>
                          <a:cs typeface="+mn-cs"/>
                        </a:rPr>
                        <a:t> </a:t>
                      </a:r>
                      <a:endParaRPr lang="en-US" altLang="zh-TW" sz="15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2048">
                <a:tc>
                  <a:txBody>
                    <a:bodyPr/>
                    <a:lstStyle/>
                    <a:p>
                      <a:pPr algn="ctr" fontAlgn="ctr"/>
                      <a:r>
                        <a:rPr lang="en-US" altLang="zh-TW" sz="1500" b="1" u="none" strike="noStrike" dirty="0">
                          <a:effectLst/>
                          <a:latin typeface="+mj-lt"/>
                          <a:ea typeface="+mj-ea"/>
                        </a:rPr>
                        <a:t>0200002</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j-lt"/>
                          <a:ea typeface="+mj-ea"/>
                        </a:rPr>
                        <a:t>開放性動脈廔管</a:t>
                      </a:r>
                      <a:r>
                        <a:rPr lang="en-US" altLang="zh-TW" sz="1500" b="1" u="none" strike="noStrike" dirty="0">
                          <a:effectLst/>
                          <a:latin typeface="+mj-lt"/>
                          <a:ea typeface="+mj-ea"/>
                        </a:rPr>
                        <a:t>(PDA)</a:t>
                      </a:r>
                      <a:r>
                        <a:rPr lang="zh-TW" altLang="en-US" sz="1500" b="1" u="none" strike="noStrike" dirty="0">
                          <a:effectLst/>
                          <a:latin typeface="+mj-lt"/>
                          <a:ea typeface="+mj-ea"/>
                        </a:rPr>
                        <a:t>＜</a:t>
                      </a:r>
                      <a:r>
                        <a:rPr lang="en-US" altLang="zh-TW" sz="1500" b="1" u="none" strike="noStrike" dirty="0">
                          <a:effectLst/>
                          <a:latin typeface="+mj-lt"/>
                          <a:ea typeface="+mj-ea"/>
                        </a:rPr>
                        <a:t>2.5MM</a:t>
                      </a:r>
                      <a:r>
                        <a:rPr lang="zh-TW" altLang="en-US" sz="1500" b="1" u="none" strike="noStrike" dirty="0">
                          <a:effectLst/>
                          <a:latin typeface="+mj-lt"/>
                          <a:ea typeface="+mj-ea"/>
                        </a:rPr>
                        <a:t>進行閉塞術</a:t>
                      </a:r>
                      <a:endParaRPr lang="zh-TW" alt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03U0001</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TW" altLang="en-US" sz="1500" b="1" u="none" strike="noStrike" dirty="0" smtClean="0">
                          <a:effectLst/>
                          <a:latin typeface="+mj-lt"/>
                          <a:ea typeface="+mj-ea"/>
                        </a:rPr>
                        <a:t>上臂</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2048">
                <a:tc>
                  <a:txBody>
                    <a:bodyPr/>
                    <a:lstStyle/>
                    <a:p>
                      <a:pPr algn="ctr" fontAlgn="ctr"/>
                      <a:r>
                        <a:rPr lang="en-US" altLang="zh-TW" sz="1500" b="1" u="none" strike="noStrike" dirty="0">
                          <a:effectLst/>
                          <a:latin typeface="+mj-lt"/>
                          <a:ea typeface="+mj-ea"/>
                        </a:rPr>
                        <a:t>0200003</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a:effectLst/>
                          <a:latin typeface="+mj-lt"/>
                          <a:ea typeface="+mj-ea"/>
                        </a:rPr>
                        <a:t>心房同步雙心室心律調節器植入</a:t>
                      </a:r>
                      <a:endParaRPr lang="zh-TW" altLang="en-US" sz="1500" b="1" i="0" u="none" strike="noStrike">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03L0001</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TW" altLang="en-US" sz="1500" b="1" u="none" strike="noStrike" dirty="0" smtClean="0">
                          <a:effectLst/>
                          <a:latin typeface="+mj-lt"/>
                          <a:ea typeface="+mj-ea"/>
                        </a:rPr>
                        <a:t>前臂單條血管</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32048">
                <a:tc>
                  <a:txBody>
                    <a:bodyPr/>
                    <a:lstStyle/>
                    <a:p>
                      <a:pPr algn="ctr" fontAlgn="ctr"/>
                      <a:r>
                        <a:rPr lang="en-US" altLang="zh-TW" sz="1500" b="1" u="none" strike="noStrike" dirty="0">
                          <a:effectLst/>
                          <a:latin typeface="+mj-lt"/>
                          <a:ea typeface="+mj-ea"/>
                        </a:rPr>
                        <a:t>0200004</a:t>
                      </a:r>
                      <a:endParaRPr lang="en-US" altLang="zh-TW"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a:effectLst/>
                          <a:latin typeface="+mj-lt"/>
                          <a:ea typeface="+mj-ea"/>
                        </a:rPr>
                        <a:t>心房同步雙心室心律調節器導線植入</a:t>
                      </a:r>
                      <a:endParaRPr lang="zh-TW" altLang="en-US" sz="1500" b="1" i="0" u="none" strike="noStrike">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latin typeface="+mj-lt"/>
                          <a:ea typeface="+mj-ea"/>
                        </a:rPr>
                        <a:t>03L0002</a:t>
                      </a:r>
                      <a:endParaRPr lang="en-US" sz="1500" b="1" i="0" u="none" strike="noStrike" dirty="0">
                        <a:solidFill>
                          <a:srgbClr val="000000"/>
                        </a:solidFill>
                        <a:effectLst/>
                        <a:latin typeface="+mj-lt"/>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zh-TW" altLang="en-US" sz="1500" b="1" u="none" strike="noStrike" kern="1200" dirty="0" smtClean="0">
                          <a:solidFill>
                            <a:schemeClr val="dk1"/>
                          </a:solidFill>
                          <a:effectLst/>
                          <a:latin typeface="+mn-lt"/>
                          <a:ea typeface="+mn-ea"/>
                          <a:cs typeface="+mn-cs"/>
                        </a:rPr>
                        <a:t>前臂</a:t>
                      </a:r>
                      <a:r>
                        <a:rPr lang="en-US" altLang="zh-TW" sz="1500" b="1" u="none" strike="noStrike" kern="1200" dirty="0" smtClean="0">
                          <a:solidFill>
                            <a:schemeClr val="dk1"/>
                          </a:solidFill>
                          <a:effectLst/>
                          <a:latin typeface="+mn-lt"/>
                          <a:ea typeface="+mn-ea"/>
                          <a:cs typeface="+mn-cs"/>
                        </a:rPr>
                        <a:t>2</a:t>
                      </a:r>
                      <a:r>
                        <a:rPr lang="zh-TW" altLang="en-US" sz="1500" b="1" u="none" strike="noStrike" kern="1200" dirty="0" smtClean="0">
                          <a:solidFill>
                            <a:schemeClr val="dk1"/>
                          </a:solidFill>
                          <a:effectLst/>
                          <a:latin typeface="+mn-lt"/>
                          <a:ea typeface="+mn-ea"/>
                          <a:cs typeface="+mn-cs"/>
                        </a:rPr>
                        <a:t>條以上血管</a:t>
                      </a:r>
                      <a:endParaRPr lang="en-US" altLang="zh-TW" sz="1500" b="1"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1" name="文字方塊 10"/>
          <p:cNvSpPr txBox="1"/>
          <p:nvPr/>
        </p:nvSpPr>
        <p:spPr>
          <a:xfrm>
            <a:off x="179512" y="6363622"/>
            <a:ext cx="7776864" cy="307777"/>
          </a:xfrm>
          <a:prstGeom prst="rect">
            <a:avLst/>
          </a:prstGeom>
          <a:noFill/>
        </p:spPr>
        <p:txBody>
          <a:bodyPr wrap="square" rtlCol="0">
            <a:spAutoFit/>
          </a:bodyPr>
          <a:lstStyle/>
          <a:p>
            <a:r>
              <a:rPr lang="zh-TW" altLang="en-US" sz="1400" dirty="0" smtClean="0"/>
              <a:t>註：網底標示者僅適用於</a:t>
            </a:r>
            <a:r>
              <a:rPr lang="en-US" altLang="zh-TW" sz="1400" dirty="0" smtClean="0"/>
              <a:t>3.4</a:t>
            </a:r>
            <a:r>
              <a:rPr lang="zh-TW" altLang="en-US" sz="1400" dirty="0" smtClean="0"/>
              <a:t>版，</a:t>
            </a:r>
            <a:r>
              <a:rPr lang="en-US" altLang="zh-TW" sz="1400" dirty="0" smtClean="0"/>
              <a:t>4.0</a:t>
            </a:r>
            <a:r>
              <a:rPr lang="zh-TW" altLang="en-US" sz="1400" dirty="0" smtClean="0"/>
              <a:t>版可由分類表區分故刪除之。</a:t>
            </a:r>
            <a:endParaRPr lang="zh-TW" altLang="en-US" sz="1400" dirty="0"/>
          </a:p>
        </p:txBody>
      </p:sp>
    </p:spTree>
    <p:extLst>
      <p:ext uri="{BB962C8B-B14F-4D97-AF65-F5344CB8AC3E}">
        <p14:creationId xmlns:p14="http://schemas.microsoft.com/office/powerpoint/2010/main" val="38082291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0"/>
            <a:ext cx="6131024" cy="1143000"/>
          </a:xfrm>
        </p:spPr>
        <p:txBody>
          <a:bodyPr/>
          <a:lstStyle/>
          <a:p>
            <a:r>
              <a:rPr lang="en-US" altLang="zh-TW" b="1" dirty="0" smtClean="0">
                <a:effectLst>
                  <a:outerShdw blurRad="38100" dist="38100" dir="2700000" algn="tl">
                    <a:srgbClr val="000000">
                      <a:alpha val="43137"/>
                    </a:srgbClr>
                  </a:outerShdw>
                </a:effectLst>
              </a:rPr>
              <a:t>4.0</a:t>
            </a:r>
            <a:r>
              <a:rPr lang="zh-TW" altLang="en-US" b="1" dirty="0" smtClean="0">
                <a:effectLst>
                  <a:outerShdw blurRad="38100" dist="38100" dir="2700000" algn="tl">
                    <a:srgbClr val="000000">
                      <a:alpha val="43137"/>
                    </a:srgbClr>
                  </a:outerShdw>
                </a:effectLst>
              </a:rPr>
              <a:t>版分類表虛擬碼彙總</a:t>
            </a:r>
            <a:endParaRPr lang="zh-TW" altLang="en-US"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5</a:t>
            </a:fld>
            <a:endParaRPr lang="zh-TW" altLang="en-US"/>
          </a:p>
        </p:txBody>
      </p:sp>
      <p:graphicFrame>
        <p:nvGraphicFramePr>
          <p:cNvPr id="3" name="表格 2"/>
          <p:cNvGraphicFramePr>
            <a:graphicFrameLocks noGrp="1"/>
          </p:cNvGraphicFramePr>
          <p:nvPr>
            <p:extLst>
              <p:ext uri="{D42A27DB-BD31-4B8C-83A1-F6EECF244321}">
                <p14:modId xmlns:p14="http://schemas.microsoft.com/office/powerpoint/2010/main" val="2497318388"/>
              </p:ext>
            </p:extLst>
          </p:nvPr>
        </p:nvGraphicFramePr>
        <p:xfrm>
          <a:off x="179512" y="1340768"/>
          <a:ext cx="8856985" cy="4968552"/>
        </p:xfrm>
        <a:graphic>
          <a:graphicData uri="http://schemas.openxmlformats.org/drawingml/2006/table">
            <a:tbl>
              <a:tblPr>
                <a:tableStyleId>{5C22544A-7EE6-4342-B048-85BDC9FD1C3A}</a:tableStyleId>
              </a:tblPr>
              <a:tblGrid>
                <a:gridCol w="921421"/>
                <a:gridCol w="2273504"/>
                <a:gridCol w="881358"/>
                <a:gridCol w="2188413"/>
                <a:gridCol w="864096"/>
                <a:gridCol w="1728193"/>
              </a:tblGrid>
              <a:tr h="301956">
                <a:tc>
                  <a:txBody>
                    <a:bodyPr/>
                    <a:lstStyle/>
                    <a:p>
                      <a:pPr algn="ctr" fontAlgn="ctr"/>
                      <a:r>
                        <a:rPr lang="zh-TW" altLang="en-US" sz="1500" b="1" u="none" strike="noStrike" dirty="0">
                          <a:effectLst/>
                          <a:latin typeface="+mn-lt"/>
                          <a:ea typeface="+mn-ea"/>
                        </a:rPr>
                        <a:t>虛擬碼</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500" b="1" u="none" strike="noStrike">
                          <a:effectLst/>
                          <a:latin typeface="+mn-lt"/>
                          <a:ea typeface="+mn-ea"/>
                        </a:rPr>
                        <a:t>虛擬碼中文</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500" b="1" u="none" strike="noStrike">
                          <a:effectLst/>
                          <a:latin typeface="+mn-lt"/>
                          <a:ea typeface="+mn-ea"/>
                        </a:rPr>
                        <a:t>虛擬碼</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500" b="1" u="none" strike="noStrike">
                          <a:effectLst/>
                          <a:latin typeface="+mn-lt"/>
                          <a:ea typeface="+mn-ea"/>
                        </a:rPr>
                        <a:t>虛擬碼中文</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500" b="1" u="none" strike="noStrike">
                          <a:effectLst/>
                          <a:latin typeface="+mn-lt"/>
                          <a:ea typeface="+mn-ea"/>
                        </a:rPr>
                        <a:t>虛擬碼</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500" b="1" u="none" strike="noStrike">
                          <a:effectLst/>
                          <a:latin typeface="+mn-lt"/>
                          <a:ea typeface="+mn-ea"/>
                        </a:rPr>
                        <a:t>虛擬碼中文</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462">
                <a:tc>
                  <a:txBody>
                    <a:bodyPr/>
                    <a:lstStyle/>
                    <a:p>
                      <a:pPr algn="ctr" fontAlgn="ctr"/>
                      <a:r>
                        <a:rPr lang="en-US" altLang="zh-TW" sz="1500" b="1" u="none" strike="noStrike" dirty="0">
                          <a:effectLst/>
                          <a:latin typeface="+mn-lt"/>
                          <a:ea typeface="+mn-ea"/>
                        </a:rPr>
                        <a:t>0200001</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n-lt"/>
                          <a:ea typeface="+mn-ea"/>
                        </a:rPr>
                        <a:t>「冠狀動脈支架」併血管成形術經審查不符適應症</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a:effectLst/>
                          <a:latin typeface="+mn-lt"/>
                          <a:ea typeface="+mn-ea"/>
                        </a:rPr>
                        <a:t>0800001</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a:effectLst/>
                          <a:latin typeface="+mn-lt"/>
                          <a:ea typeface="+mn-ea"/>
                        </a:rPr>
                        <a:t>複雜性微創手術</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a:effectLst/>
                          <a:latin typeface="+mn-lt"/>
                          <a:ea typeface="+mn-ea"/>
                        </a:rPr>
                        <a:t>F000001</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a:effectLst/>
                          <a:latin typeface="+mn-lt"/>
                          <a:ea typeface="+mn-ea"/>
                        </a:rPr>
                        <a:t>物理治療</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6462">
                <a:tc>
                  <a:txBody>
                    <a:bodyPr/>
                    <a:lstStyle/>
                    <a:p>
                      <a:pPr algn="ctr" fontAlgn="ctr"/>
                      <a:r>
                        <a:rPr lang="en-US" altLang="zh-TW" sz="1500" b="1" u="none" strike="noStrike" dirty="0">
                          <a:effectLst/>
                          <a:latin typeface="+mn-lt"/>
                          <a:ea typeface="+mn-ea"/>
                        </a:rPr>
                        <a:t>0200006</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n-lt"/>
                          <a:ea typeface="+mn-ea"/>
                        </a:rPr>
                        <a:t>部分「冠狀動脈支架」經審查不符適應症</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dirty="0">
                          <a:effectLst/>
                          <a:latin typeface="+mn-lt"/>
                          <a:ea typeface="+mn-ea"/>
                        </a:rPr>
                        <a:t>0800002</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smtClean="0">
                          <a:effectLst/>
                          <a:latin typeface="+mn-lt"/>
                          <a:ea typeface="+mn-ea"/>
                        </a:rPr>
                        <a:t>微創玻璃體黃斑部手術 </a:t>
                      </a: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a:effectLst/>
                          <a:latin typeface="+mn-lt"/>
                          <a:ea typeface="+mn-ea"/>
                        </a:rPr>
                        <a:t>F000002</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a:effectLst/>
                          <a:latin typeface="+mn-lt"/>
                          <a:ea typeface="+mn-ea"/>
                        </a:rPr>
                        <a:t>職能治療</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6462">
                <a:tc>
                  <a:txBody>
                    <a:bodyPr/>
                    <a:lstStyle/>
                    <a:p>
                      <a:pPr algn="ctr" fontAlgn="ctr"/>
                      <a:r>
                        <a:rPr lang="en-US" altLang="zh-TW" sz="1500" b="1" u="none" strike="noStrike">
                          <a:effectLst/>
                          <a:latin typeface="+mn-lt"/>
                          <a:ea typeface="+mn-ea"/>
                        </a:rPr>
                        <a:t>0200002</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n-lt"/>
                          <a:ea typeface="+mn-ea"/>
                        </a:rPr>
                        <a:t>開放性動脈廔管</a:t>
                      </a:r>
                      <a:r>
                        <a:rPr lang="en-US" altLang="zh-TW" sz="1500" b="1" u="none" strike="noStrike" dirty="0">
                          <a:effectLst/>
                          <a:latin typeface="+mn-lt"/>
                          <a:ea typeface="+mn-ea"/>
                        </a:rPr>
                        <a:t>(PDA)</a:t>
                      </a:r>
                      <a:r>
                        <a:rPr lang="zh-TW" altLang="en-US" sz="1500" b="1" u="none" strike="noStrike" dirty="0">
                          <a:effectLst/>
                          <a:latin typeface="+mn-lt"/>
                          <a:ea typeface="+mn-ea"/>
                        </a:rPr>
                        <a:t>＜</a:t>
                      </a:r>
                      <a:r>
                        <a:rPr lang="en-US" altLang="zh-TW" sz="1500" b="1" u="none" strike="noStrike" dirty="0">
                          <a:effectLst/>
                          <a:latin typeface="+mn-lt"/>
                          <a:ea typeface="+mn-ea"/>
                        </a:rPr>
                        <a:t>2.5MM</a:t>
                      </a:r>
                      <a:r>
                        <a:rPr lang="zh-TW" altLang="en-US" sz="1500" b="1" u="none" strike="noStrike" dirty="0">
                          <a:effectLst/>
                          <a:latin typeface="+mn-lt"/>
                          <a:ea typeface="+mn-ea"/>
                        </a:rPr>
                        <a:t>進行閉塞術</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dirty="0">
                          <a:effectLst/>
                          <a:latin typeface="+mn-lt"/>
                          <a:ea typeface="+mn-ea"/>
                        </a:rPr>
                        <a:t>0800003</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a:effectLst/>
                          <a:latin typeface="+mn-lt"/>
                          <a:ea typeface="+mn-ea"/>
                        </a:rPr>
                        <a:t>單純性微創手術</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F000003</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a:effectLst/>
                          <a:latin typeface="+mn-lt"/>
                          <a:ea typeface="+mn-ea"/>
                        </a:rPr>
                        <a:t>語言治療</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6462">
                <a:tc>
                  <a:txBody>
                    <a:bodyPr/>
                    <a:lstStyle/>
                    <a:p>
                      <a:pPr algn="ctr" fontAlgn="ctr"/>
                      <a:r>
                        <a:rPr lang="en-US" altLang="zh-TW" sz="1500" b="1" u="none" strike="noStrike">
                          <a:effectLst/>
                          <a:latin typeface="+mn-lt"/>
                          <a:ea typeface="+mn-ea"/>
                        </a:rPr>
                        <a:t>0200003</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n-lt"/>
                          <a:ea typeface="+mn-ea"/>
                        </a:rPr>
                        <a:t>心房同步雙心室心律調節器植入</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a:effectLst/>
                          <a:latin typeface="+mn-lt"/>
                          <a:ea typeface="+mn-ea"/>
                        </a:rPr>
                        <a:t>0800004</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a:effectLst/>
                          <a:latin typeface="+mn-lt"/>
                          <a:ea typeface="+mn-ea"/>
                        </a:rPr>
                        <a:t>深層前角膜移植</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I600000</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n-lt"/>
                          <a:ea typeface="+mn-ea"/>
                        </a:rPr>
                        <a:t>mRS</a:t>
                      </a:r>
                      <a:r>
                        <a:rPr lang="zh-TW" altLang="en-US" sz="1500" b="1" u="none" strike="noStrike" dirty="0">
                          <a:effectLst/>
                          <a:latin typeface="+mn-lt"/>
                          <a:ea typeface="+mn-ea"/>
                        </a:rPr>
                        <a:t>分數</a:t>
                      </a:r>
                      <a:r>
                        <a:rPr lang="en-US" altLang="zh-TW" sz="1500" b="1" u="none" strike="noStrike" dirty="0">
                          <a:effectLst/>
                          <a:latin typeface="+mn-lt"/>
                          <a:ea typeface="+mn-ea"/>
                        </a:rPr>
                        <a:t>0</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462">
                <a:tc>
                  <a:txBody>
                    <a:bodyPr/>
                    <a:lstStyle/>
                    <a:p>
                      <a:pPr algn="ctr" fontAlgn="ctr"/>
                      <a:r>
                        <a:rPr lang="en-US" altLang="zh-TW" sz="1500" b="1" u="none" strike="noStrike">
                          <a:effectLst/>
                          <a:latin typeface="+mn-lt"/>
                          <a:ea typeface="+mn-ea"/>
                        </a:rPr>
                        <a:t>0200004</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n-lt"/>
                          <a:ea typeface="+mn-ea"/>
                        </a:rPr>
                        <a:t>心房同步雙心室心律調節器導線植入</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a:effectLst/>
                          <a:latin typeface="+mn-lt"/>
                          <a:ea typeface="+mn-ea"/>
                        </a:rPr>
                        <a:t>0800005</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a:effectLst/>
                          <a:latin typeface="+mn-lt"/>
                          <a:ea typeface="+mn-ea"/>
                        </a:rPr>
                        <a:t>角膜內皮移植</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a:effectLst/>
                          <a:latin typeface="+mn-lt"/>
                          <a:ea typeface="+mn-ea"/>
                        </a:rPr>
                        <a:t>I600001</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n-lt"/>
                          <a:ea typeface="+mn-ea"/>
                        </a:rPr>
                        <a:t>mRS</a:t>
                      </a:r>
                      <a:r>
                        <a:rPr lang="zh-TW" altLang="en-US" sz="1500" b="1" u="none" strike="noStrike" dirty="0">
                          <a:effectLst/>
                          <a:latin typeface="+mn-lt"/>
                          <a:ea typeface="+mn-ea"/>
                        </a:rPr>
                        <a:t>分數</a:t>
                      </a:r>
                      <a:r>
                        <a:rPr lang="en-US" altLang="zh-TW" sz="1500" b="1" u="none" strike="noStrike" dirty="0">
                          <a:effectLst/>
                          <a:latin typeface="+mn-lt"/>
                          <a:ea typeface="+mn-ea"/>
                        </a:rPr>
                        <a:t>1</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462">
                <a:tc>
                  <a:txBody>
                    <a:bodyPr/>
                    <a:lstStyle/>
                    <a:p>
                      <a:pPr algn="ctr" fontAlgn="ctr"/>
                      <a:r>
                        <a:rPr lang="en-US" altLang="zh-TW" sz="1500" b="1" u="none" strike="noStrike">
                          <a:effectLst/>
                          <a:latin typeface="+mn-lt"/>
                          <a:ea typeface="+mn-ea"/>
                        </a:rPr>
                        <a:t>0200005</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n-lt"/>
                          <a:ea typeface="+mn-ea"/>
                        </a:rPr>
                        <a:t>心房同步雙心室心律調節器以及導線植入</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500" b="1" u="none" strike="noStrike">
                          <a:effectLst/>
                          <a:latin typeface="+mn-lt"/>
                          <a:ea typeface="+mn-ea"/>
                        </a:rPr>
                        <a:t>0800006</a:t>
                      </a:r>
                      <a:endParaRPr lang="en-US" altLang="zh-TW"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a:effectLst/>
                          <a:latin typeface="+mn-lt"/>
                          <a:ea typeface="+mn-ea"/>
                        </a:rPr>
                        <a:t>角膜內皮移植</a:t>
                      </a:r>
                      <a:r>
                        <a:rPr lang="en-US" altLang="zh-TW" sz="1500" b="1" u="none" strike="noStrike" dirty="0">
                          <a:effectLst/>
                          <a:latin typeface="+mn-lt"/>
                          <a:ea typeface="+mn-ea"/>
                        </a:rPr>
                        <a:t>(</a:t>
                      </a:r>
                      <a:r>
                        <a:rPr lang="zh-TW" altLang="en-US" sz="1500" b="1" u="none" strike="noStrike" dirty="0">
                          <a:effectLst/>
                          <a:latin typeface="+mn-lt"/>
                          <a:ea typeface="+mn-ea"/>
                        </a:rPr>
                        <a:t>使用已分離之角膜</a:t>
                      </a:r>
                      <a:r>
                        <a:rPr lang="en-US" altLang="zh-TW" sz="1500" b="1" u="none" strike="noStrike" dirty="0">
                          <a:effectLst/>
                          <a:latin typeface="+mn-lt"/>
                          <a:ea typeface="+mn-ea"/>
                        </a:rPr>
                        <a:t>)</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a:effectLst/>
                          <a:latin typeface="+mn-lt"/>
                          <a:ea typeface="+mn-ea"/>
                        </a:rPr>
                        <a:t>I600002</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n-lt"/>
                          <a:ea typeface="+mn-ea"/>
                        </a:rPr>
                        <a:t>mRS</a:t>
                      </a:r>
                      <a:r>
                        <a:rPr lang="zh-TW" altLang="en-US" sz="1500" b="1" u="none" strike="noStrike" dirty="0">
                          <a:effectLst/>
                          <a:latin typeface="+mn-lt"/>
                          <a:ea typeface="+mn-ea"/>
                        </a:rPr>
                        <a:t>分數</a:t>
                      </a:r>
                      <a:r>
                        <a:rPr lang="en-US" altLang="zh-TW" sz="1500" b="1" u="none" strike="noStrike" dirty="0">
                          <a:effectLst/>
                          <a:latin typeface="+mn-lt"/>
                          <a:ea typeface="+mn-ea"/>
                        </a:rPr>
                        <a:t>2</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956">
                <a:tc>
                  <a:txBody>
                    <a:bodyPr/>
                    <a:lstStyle/>
                    <a:p>
                      <a:pPr algn="ctr" fontAlgn="ctr"/>
                      <a:r>
                        <a:rPr lang="en-US" sz="1500" b="1" u="none" strike="noStrike">
                          <a:effectLst/>
                          <a:latin typeface="+mn-lt"/>
                          <a:ea typeface="+mn-ea"/>
                        </a:rPr>
                        <a:t>0RG0001</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500" b="1" u="none" strike="noStrike">
                          <a:effectLst/>
                          <a:latin typeface="+mn-lt"/>
                          <a:ea typeface="+mn-ea"/>
                        </a:rPr>
                        <a:t>7</a:t>
                      </a:r>
                      <a:r>
                        <a:rPr lang="zh-TW" altLang="en-US" sz="1500" b="1" u="none" strike="noStrike">
                          <a:effectLst/>
                          <a:latin typeface="+mn-lt"/>
                          <a:ea typeface="+mn-ea"/>
                        </a:rPr>
                        <a:t>節以上</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3E00001</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a:effectLst/>
                          <a:latin typeface="+mn-lt"/>
                          <a:ea typeface="+mn-ea"/>
                        </a:rPr>
                        <a:t>血栓溶解治療</a:t>
                      </a:r>
                      <a:r>
                        <a:rPr lang="en-US" altLang="zh-TW" sz="1500" b="1" u="none" strike="noStrike" dirty="0">
                          <a:effectLst/>
                          <a:latin typeface="+mn-lt"/>
                          <a:ea typeface="+mn-ea"/>
                        </a:rPr>
                        <a:t>1</a:t>
                      </a:r>
                      <a:r>
                        <a:rPr lang="zh-TW" altLang="en-US" sz="1500" b="1" u="none" strike="noStrike" dirty="0">
                          <a:effectLst/>
                          <a:latin typeface="+mn-lt"/>
                          <a:ea typeface="+mn-ea"/>
                        </a:rPr>
                        <a:t>支</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I600003</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n-lt"/>
                          <a:ea typeface="+mn-ea"/>
                        </a:rPr>
                        <a:t>mRS</a:t>
                      </a:r>
                      <a:r>
                        <a:rPr lang="zh-TW" altLang="en-US" sz="1500" b="1" u="none" strike="noStrike" dirty="0">
                          <a:effectLst/>
                          <a:latin typeface="+mn-lt"/>
                          <a:ea typeface="+mn-ea"/>
                        </a:rPr>
                        <a:t>分數</a:t>
                      </a:r>
                      <a:r>
                        <a:rPr lang="en-US" altLang="zh-TW" sz="1500" b="1" u="none" strike="noStrike" dirty="0">
                          <a:effectLst/>
                          <a:latin typeface="+mn-lt"/>
                          <a:ea typeface="+mn-ea"/>
                        </a:rPr>
                        <a:t>3</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956">
                <a:tc>
                  <a:txBody>
                    <a:bodyPr/>
                    <a:lstStyle/>
                    <a:p>
                      <a:pPr algn="ctr" fontAlgn="ctr"/>
                      <a:r>
                        <a:rPr lang="en-US" sz="1500" b="1" u="none" strike="noStrike">
                          <a:effectLst/>
                          <a:latin typeface="+mn-lt"/>
                          <a:ea typeface="+mn-ea"/>
                        </a:rPr>
                        <a:t>0RG0002</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500" b="1" u="none" strike="noStrike">
                          <a:effectLst/>
                          <a:latin typeface="+mn-lt"/>
                          <a:ea typeface="+mn-ea"/>
                        </a:rPr>
                        <a:t>6</a:t>
                      </a:r>
                      <a:r>
                        <a:rPr lang="zh-TW" altLang="en-US" sz="1500" b="1" u="none" strike="noStrike">
                          <a:effectLst/>
                          <a:latin typeface="+mn-lt"/>
                          <a:ea typeface="+mn-ea"/>
                        </a:rPr>
                        <a:t>節以下</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a:effectLst/>
                          <a:latin typeface="+mn-lt"/>
                          <a:ea typeface="+mn-ea"/>
                        </a:rPr>
                        <a:t>3E00002</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dirty="0">
                          <a:effectLst/>
                          <a:latin typeface="+mn-lt"/>
                          <a:ea typeface="+mn-ea"/>
                        </a:rPr>
                        <a:t>血栓溶解治療</a:t>
                      </a:r>
                      <a:r>
                        <a:rPr lang="en-US" altLang="zh-TW" sz="1500" b="1" u="none" strike="noStrike" dirty="0">
                          <a:effectLst/>
                          <a:latin typeface="+mn-lt"/>
                          <a:ea typeface="+mn-ea"/>
                        </a:rPr>
                        <a:t>2</a:t>
                      </a:r>
                      <a:r>
                        <a:rPr lang="zh-TW" altLang="en-US" sz="1500" b="1" u="none" strike="noStrike" dirty="0">
                          <a:effectLst/>
                          <a:latin typeface="+mn-lt"/>
                          <a:ea typeface="+mn-ea"/>
                        </a:rPr>
                        <a:t>支以上</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I600004</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n-lt"/>
                          <a:ea typeface="+mn-ea"/>
                        </a:rPr>
                        <a:t>mRS</a:t>
                      </a:r>
                      <a:r>
                        <a:rPr lang="zh-TW" altLang="en-US" sz="1500" b="1" u="none" strike="noStrike" dirty="0">
                          <a:effectLst/>
                          <a:latin typeface="+mn-lt"/>
                          <a:ea typeface="+mn-ea"/>
                        </a:rPr>
                        <a:t>分數</a:t>
                      </a:r>
                      <a:r>
                        <a:rPr lang="en-US" altLang="zh-TW" sz="1500" b="1" u="none" strike="noStrike" dirty="0">
                          <a:effectLst/>
                          <a:latin typeface="+mn-lt"/>
                          <a:ea typeface="+mn-ea"/>
                        </a:rPr>
                        <a:t>4</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956">
                <a:tc>
                  <a:txBody>
                    <a:bodyPr/>
                    <a:lstStyle/>
                    <a:p>
                      <a:pPr algn="ctr" fontAlgn="ctr"/>
                      <a:r>
                        <a:rPr lang="en-US" sz="1500" b="1" u="none" strike="noStrike">
                          <a:effectLst/>
                          <a:latin typeface="+mn-lt"/>
                          <a:ea typeface="+mn-ea"/>
                        </a:rPr>
                        <a:t>0H00001</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a:effectLst/>
                          <a:latin typeface="+mn-lt"/>
                          <a:ea typeface="+mn-ea"/>
                        </a:rPr>
                        <a:t>皮膚重建相關顯微手術</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a:effectLst/>
                          <a:latin typeface="+mn-lt"/>
                          <a:ea typeface="+mn-ea"/>
                        </a:rPr>
                        <a:t>3E00003</a:t>
                      </a:r>
                      <a:endParaRPr 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a:effectLst/>
                          <a:latin typeface="+mn-lt"/>
                          <a:ea typeface="+mn-ea"/>
                        </a:rPr>
                        <a:t>抗凝血藥物治療</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I600005</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500" b="1" u="none" strike="noStrike" dirty="0" err="1">
                          <a:effectLst/>
                          <a:latin typeface="+mn-lt"/>
                          <a:ea typeface="+mn-ea"/>
                        </a:rPr>
                        <a:t>mRS</a:t>
                      </a:r>
                      <a:r>
                        <a:rPr lang="zh-TW" altLang="en-US" sz="1500" b="1" u="none" strike="noStrike" dirty="0">
                          <a:effectLst/>
                          <a:latin typeface="+mn-lt"/>
                          <a:ea typeface="+mn-ea"/>
                        </a:rPr>
                        <a:t>分數</a:t>
                      </a:r>
                      <a:r>
                        <a:rPr lang="en-US" altLang="zh-TW" sz="1500" b="1" u="none" strike="noStrike" dirty="0">
                          <a:effectLst/>
                          <a:latin typeface="+mn-lt"/>
                          <a:ea typeface="+mn-ea"/>
                        </a:rPr>
                        <a:t>5</a:t>
                      </a:r>
                      <a:endParaRPr lang="en-US" altLang="zh-TW"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956">
                <a:tc>
                  <a:txBody>
                    <a:bodyPr/>
                    <a:lstStyle/>
                    <a:p>
                      <a:pPr algn="ctr" fontAlgn="ctr"/>
                      <a:r>
                        <a:rPr lang="en-US" sz="1500" b="1" u="none" strike="noStrike" dirty="0">
                          <a:effectLst/>
                          <a:latin typeface="+mn-lt"/>
                          <a:ea typeface="+mn-ea"/>
                        </a:rPr>
                        <a:t>0J00001</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a:effectLst/>
                          <a:latin typeface="+mn-lt"/>
                          <a:ea typeface="+mn-ea"/>
                        </a:rPr>
                        <a:t>皮瓣重建相關顯微手術</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3E00004</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zh-TW" altLang="en-US" sz="1500" b="1" u="none" strike="noStrike">
                          <a:effectLst/>
                          <a:latin typeface="+mn-lt"/>
                          <a:ea typeface="+mn-ea"/>
                        </a:rPr>
                        <a:t>血栓溶解介入治療</a:t>
                      </a:r>
                      <a:endParaRPr lang="zh-TW" altLang="en-US" sz="1500" b="1" i="0" u="none" strike="noStrike">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sz="1500" b="1" u="none" strike="noStrike" dirty="0">
                          <a:effectLst/>
                          <a:latin typeface="+mn-lt"/>
                          <a:ea typeface="+mn-ea"/>
                        </a:rPr>
                        <a:t>U000REH</a:t>
                      </a:r>
                      <a:endParaRPr 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500" b="1" u="none" strike="noStrike" dirty="0">
                          <a:effectLst/>
                          <a:latin typeface="+mn-lt"/>
                          <a:ea typeface="+mn-ea"/>
                        </a:rPr>
                        <a:t>來院接受復健照護</a:t>
                      </a:r>
                      <a:endParaRPr lang="zh-TW" altLang="en-US" sz="1500" b="1" i="0" u="none" strike="noStrike" dirty="0">
                        <a:solidFill>
                          <a:srgbClr val="000000"/>
                        </a:solidFill>
                        <a:effectLst/>
                        <a:latin typeface="+mn-lt"/>
                        <a:ea typeface="+mn-ea"/>
                      </a:endParaRPr>
                    </a:p>
                  </a:txBody>
                  <a:tcPr marL="9310" marR="9310" marT="93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文字方塊 5"/>
          <p:cNvSpPr txBox="1"/>
          <p:nvPr/>
        </p:nvSpPr>
        <p:spPr>
          <a:xfrm>
            <a:off x="179512" y="6363622"/>
            <a:ext cx="7776864" cy="307777"/>
          </a:xfrm>
          <a:prstGeom prst="rect">
            <a:avLst/>
          </a:prstGeom>
          <a:noFill/>
        </p:spPr>
        <p:txBody>
          <a:bodyPr wrap="square" rtlCol="0">
            <a:spAutoFit/>
          </a:bodyPr>
          <a:lstStyle/>
          <a:p>
            <a:r>
              <a:rPr lang="zh-TW" altLang="en-US" sz="1400" dirty="0" smtClean="0"/>
              <a:t>註：網底標示者為</a:t>
            </a:r>
            <a:r>
              <a:rPr lang="en-US" altLang="zh-TW" sz="1400" dirty="0" smtClean="0"/>
              <a:t>4.0</a:t>
            </a:r>
            <a:r>
              <a:rPr lang="zh-TW" altLang="en-US" sz="1400" dirty="0" smtClean="0"/>
              <a:t>版新增之虛擬碼。</a:t>
            </a:r>
            <a:endParaRPr lang="zh-TW" altLang="en-US" sz="1400" dirty="0"/>
          </a:p>
        </p:txBody>
      </p:sp>
    </p:spTree>
    <p:extLst>
      <p:ext uri="{BB962C8B-B14F-4D97-AF65-F5344CB8AC3E}">
        <p14:creationId xmlns:p14="http://schemas.microsoft.com/office/powerpoint/2010/main" val="7964472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zh-TW" altLang="en-US" dirty="0"/>
              <a:t>各項虛擬碼編碼概要</a:t>
            </a:r>
            <a:endParaRPr lang="en-US" altLang="zh-TW" dirty="0"/>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6</a:t>
            </a:fld>
            <a:endParaRPr lang="zh-TW" altLang="en-US"/>
          </a:p>
        </p:txBody>
      </p:sp>
    </p:spTree>
    <p:extLst>
      <p:ext uri="{BB962C8B-B14F-4D97-AF65-F5344CB8AC3E}">
        <p14:creationId xmlns:p14="http://schemas.microsoft.com/office/powerpoint/2010/main" val="32298780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8D6AA494-D9BD-46B4-86C2-4B915442931F}" type="slidenum">
              <a:rPr lang="zh-TW" altLang="en-US" smtClean="0"/>
              <a:t>7</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3071089122"/>
              </p:ext>
            </p:extLst>
          </p:nvPr>
        </p:nvGraphicFramePr>
        <p:xfrm>
          <a:off x="3913295" y="4013149"/>
          <a:ext cx="5051194" cy="2438400"/>
        </p:xfrm>
        <a:graphic>
          <a:graphicData uri="http://schemas.openxmlformats.org/drawingml/2006/table">
            <a:tbl>
              <a:tblPr>
                <a:tableStyleId>{5C22544A-7EE6-4342-B048-85BDC9FD1C3A}</a:tableStyleId>
              </a:tblPr>
              <a:tblGrid>
                <a:gridCol w="498005"/>
                <a:gridCol w="775061"/>
                <a:gridCol w="3778128"/>
              </a:tblGrid>
              <a:tr h="200025">
                <a:tc>
                  <a:txBody>
                    <a:bodyPr/>
                    <a:lstStyle/>
                    <a:p>
                      <a:pPr algn="l" fontAlgn="ct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600" b="1" i="0" u="none" strike="noStrike" dirty="0" smtClean="0">
                          <a:solidFill>
                            <a:srgbClr val="000000"/>
                          </a:solidFill>
                          <a:effectLst/>
                          <a:latin typeface="+mn-lt"/>
                        </a:rPr>
                        <a:t>PRINCIPAL DIAGNOSIS</a:t>
                      </a:r>
                      <a:endParaRPr lang="en-US" sz="16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ctr"/>
                      <a:endParaRPr lang="en-US" sz="1600" b="0" i="0" u="none" strike="noStrike" dirty="0">
                        <a:solidFill>
                          <a:srgbClr val="000000"/>
                        </a:solidFill>
                        <a:effectLst/>
                        <a:latin typeface="Times New Roman"/>
                      </a:endParaRPr>
                    </a:p>
                  </a:txBody>
                  <a:tcPr marL="0" marR="0" marT="0" marB="0" anchor="ctr">
                    <a:solidFill>
                      <a:schemeClr val="accent6">
                        <a:lumMod val="40000"/>
                        <a:lumOff val="60000"/>
                      </a:schemeClr>
                    </a:solidFill>
                  </a:tcPr>
                </a:tc>
              </a:tr>
              <a:tr h="200025">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dirty="0">
                          <a:effectLst/>
                          <a:latin typeface="+mn-lt"/>
                        </a:rPr>
                        <a:t>I670</a:t>
                      </a:r>
                      <a:endParaRPr lang="en-US" sz="16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latin typeface="+mn-lt"/>
                        </a:rPr>
                        <a:t>Dissection of cerebral arteries, </a:t>
                      </a:r>
                      <a:r>
                        <a:rPr lang="en-US" sz="1600" u="none" strike="noStrike" dirty="0" err="1">
                          <a:effectLst/>
                          <a:latin typeface="+mn-lt"/>
                        </a:rPr>
                        <a:t>nonruptured</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dirty="0">
                          <a:effectLst/>
                          <a:latin typeface="+mn-lt"/>
                        </a:rPr>
                        <a:t>I671</a:t>
                      </a:r>
                      <a:endParaRPr lang="en-US" sz="16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latin typeface="+mn-lt"/>
                        </a:rPr>
                        <a:t>Cerebral aneurysm, </a:t>
                      </a:r>
                      <a:r>
                        <a:rPr lang="en-US" sz="1600" u="none" strike="noStrike" dirty="0" err="1">
                          <a:effectLst/>
                          <a:latin typeface="+mn-lt"/>
                        </a:rPr>
                        <a:t>nonruptured</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dirty="0">
                          <a:effectLst/>
                          <a:latin typeface="+mn-lt"/>
                        </a:rPr>
                        <a:t>I6789</a:t>
                      </a:r>
                      <a:endParaRPr lang="en-US" sz="16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latin typeface="+mn-lt"/>
                        </a:rPr>
                        <a:t>Other cerebrovascular disease</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dirty="0">
                          <a:effectLst/>
                          <a:latin typeface="+mn-lt"/>
                        </a:rPr>
                        <a:t>R4701</a:t>
                      </a:r>
                      <a:endParaRPr lang="en-US" sz="16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US" sz="1600" u="none" strike="noStrike" dirty="0">
                          <a:effectLst/>
                          <a:latin typeface="+mn-lt"/>
                        </a:rPr>
                        <a:t>Aphasia</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a:txBody>
                    <a:bodyPr/>
                    <a:lstStyle/>
                    <a:p>
                      <a:pPr algn="l" fontAlgn="t"/>
                      <a:r>
                        <a:rPr lang="en-US" sz="1600" b="1" u="none" strike="noStrike" dirty="0">
                          <a:effectLst/>
                          <a:latin typeface="+mn-lt"/>
                        </a:rPr>
                        <a:t>AND</a:t>
                      </a:r>
                      <a:endParaRPr lang="en-US" sz="1600" b="1" i="0" u="none" strike="noStrike" dirty="0">
                        <a:solidFill>
                          <a:srgbClr val="000000"/>
                        </a:solidFill>
                        <a:effectLst/>
                        <a:latin typeface="+mn-lt"/>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t"/>
                      <a:r>
                        <a:rPr lang="zh-TW" altLang="en-US" sz="1600" u="none" strike="noStrike" dirty="0">
                          <a:effectLst/>
                          <a:latin typeface="+mn-lt"/>
                        </a:rPr>
                        <a:t>　</a:t>
                      </a:r>
                      <a:endParaRPr lang="zh-TW" altLang="en-US" sz="1600" b="0" i="0" u="none" strike="noStrike" dirty="0">
                        <a:solidFill>
                          <a:srgbClr val="000000"/>
                        </a:solidFill>
                        <a:effectLst/>
                        <a:latin typeface="+mn-lt"/>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latin typeface="+mn-lt"/>
                        </a:rPr>
                        <a:t>SECONDARY DIAGNOSIS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latin typeface="+mn-lt"/>
                        </a:rPr>
                        <a:t>I600004</a:t>
                      </a:r>
                      <a:endParaRPr lang="en-US"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rgbClr val="FFFF00"/>
                    </a:solidFill>
                  </a:tcPr>
                </a:tc>
                <a:tc>
                  <a:txBody>
                    <a:bodyPr/>
                    <a:lstStyle/>
                    <a:p>
                      <a:pPr algn="l" fontAlgn="t"/>
                      <a:r>
                        <a:rPr lang="en-US" sz="1600" b="1" u="none" strike="noStrike" dirty="0">
                          <a:solidFill>
                            <a:srgbClr val="FF0000"/>
                          </a:solidFill>
                          <a:effectLst/>
                          <a:latin typeface="+mn-lt"/>
                        </a:rPr>
                        <a:t>Modified </a:t>
                      </a:r>
                      <a:r>
                        <a:rPr lang="en-US" sz="1600" b="1" u="none" strike="noStrike" dirty="0" smtClean="0">
                          <a:solidFill>
                            <a:srgbClr val="FF0000"/>
                          </a:solidFill>
                          <a:effectLst/>
                          <a:latin typeface="+mn-lt"/>
                        </a:rPr>
                        <a:t>Rankin </a:t>
                      </a:r>
                      <a:r>
                        <a:rPr lang="en-US" sz="1600" b="1" u="none" strike="noStrike" dirty="0">
                          <a:solidFill>
                            <a:srgbClr val="FF0000"/>
                          </a:solidFill>
                          <a:effectLst/>
                          <a:latin typeface="+mn-lt"/>
                        </a:rPr>
                        <a:t>scale 4</a:t>
                      </a:r>
                      <a:endParaRPr lang="en-US" sz="1600" b="1" i="0" u="none" strike="noStrike" dirty="0">
                        <a:solidFill>
                          <a:srgbClr val="FF0000"/>
                        </a:solidFill>
                        <a:effectLst/>
                        <a:latin typeface="+mn-lt"/>
                      </a:endParaRPr>
                    </a:p>
                  </a:txBody>
                  <a:tcPr marL="0" marR="0" marT="0" marB="0">
                    <a:lnR w="12700" cap="flat" cmpd="sng" algn="ctr">
                      <a:solidFill>
                        <a:schemeClr val="tx1"/>
                      </a:solidFill>
                      <a:prstDash val="solid"/>
                      <a:round/>
                      <a:headEnd type="none" w="med" len="med"/>
                      <a:tailEnd type="none" w="med" len="med"/>
                    </a:lnR>
                    <a:solidFill>
                      <a:srgbClr val="FFFF00"/>
                    </a:solidFill>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latin typeface="+mn-lt"/>
                        </a:rPr>
                        <a:t>I600003</a:t>
                      </a:r>
                      <a:endParaRPr lang="en-US"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rgbClr val="FFFF00"/>
                    </a:solidFill>
                  </a:tcPr>
                </a:tc>
                <a:tc>
                  <a:txBody>
                    <a:bodyPr/>
                    <a:lstStyle/>
                    <a:p>
                      <a:pPr algn="l" fontAlgn="t"/>
                      <a:r>
                        <a:rPr lang="en-US" sz="1600" b="1" u="none" strike="noStrike" dirty="0">
                          <a:solidFill>
                            <a:srgbClr val="FF0000"/>
                          </a:solidFill>
                          <a:effectLst/>
                          <a:latin typeface="+mn-lt"/>
                        </a:rPr>
                        <a:t>Modified </a:t>
                      </a:r>
                      <a:r>
                        <a:rPr lang="en-US" sz="1600" b="1" u="none" strike="noStrike" dirty="0" smtClean="0">
                          <a:solidFill>
                            <a:srgbClr val="FF0000"/>
                          </a:solidFill>
                          <a:effectLst/>
                          <a:latin typeface="+mn-lt"/>
                        </a:rPr>
                        <a:t>Rankin </a:t>
                      </a:r>
                      <a:r>
                        <a:rPr lang="en-US" sz="1600" b="1" u="none" strike="noStrike" dirty="0">
                          <a:solidFill>
                            <a:srgbClr val="FF0000"/>
                          </a:solidFill>
                          <a:effectLst/>
                          <a:latin typeface="+mn-lt"/>
                        </a:rPr>
                        <a:t>scale 3</a:t>
                      </a:r>
                      <a:endParaRPr lang="en-US" sz="1600" b="1" i="0" u="none" strike="noStrike" dirty="0">
                        <a:solidFill>
                          <a:srgbClr val="FF0000"/>
                        </a:solidFill>
                        <a:effectLst/>
                        <a:latin typeface="+mn-lt"/>
                      </a:endParaRPr>
                    </a:p>
                  </a:txBody>
                  <a:tcPr marL="0" marR="0" marT="0" marB="0">
                    <a:lnR w="12700" cap="flat" cmpd="sng" algn="ctr">
                      <a:solidFill>
                        <a:schemeClr val="tx1"/>
                      </a:solidFill>
                      <a:prstDash val="solid"/>
                      <a:round/>
                      <a:headEnd type="none" w="med" len="med"/>
                      <a:tailEnd type="none" w="med" len="med"/>
                    </a:lnR>
                    <a:solidFill>
                      <a:srgbClr val="FFFF00"/>
                    </a:solidFill>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solidFill>
                            <a:srgbClr val="FF0000"/>
                          </a:solidFill>
                          <a:effectLst/>
                          <a:latin typeface="+mn-lt"/>
                        </a:rPr>
                        <a:t>I600002</a:t>
                      </a:r>
                      <a:endParaRPr lang="en-US"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600" b="1" u="none" strike="noStrike" dirty="0">
                          <a:solidFill>
                            <a:srgbClr val="FF0000"/>
                          </a:solidFill>
                          <a:effectLst/>
                          <a:latin typeface="+mn-lt"/>
                        </a:rPr>
                        <a:t>Modified </a:t>
                      </a:r>
                      <a:r>
                        <a:rPr lang="en-US" sz="1600" b="1" u="none" strike="noStrike" dirty="0" smtClean="0">
                          <a:solidFill>
                            <a:srgbClr val="FF0000"/>
                          </a:solidFill>
                          <a:effectLst/>
                          <a:latin typeface="+mn-lt"/>
                        </a:rPr>
                        <a:t>Rankin </a:t>
                      </a:r>
                      <a:r>
                        <a:rPr lang="en-US" sz="1600" b="1" u="none" strike="noStrike" dirty="0">
                          <a:solidFill>
                            <a:srgbClr val="FF0000"/>
                          </a:solidFill>
                          <a:effectLst/>
                          <a:latin typeface="+mn-lt"/>
                        </a:rPr>
                        <a:t>scale 2</a:t>
                      </a:r>
                      <a:endParaRPr lang="en-US" sz="1600" b="1" i="0" u="none" strike="noStrike" dirty="0">
                        <a:solidFill>
                          <a:srgbClr val="FF0000"/>
                        </a:solidFill>
                        <a:effectLst/>
                        <a:latin typeface="+mn-lt"/>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438191146"/>
              </p:ext>
            </p:extLst>
          </p:nvPr>
        </p:nvGraphicFramePr>
        <p:xfrm>
          <a:off x="323528" y="1628800"/>
          <a:ext cx="3464711" cy="4970004"/>
        </p:xfrm>
        <a:graphic>
          <a:graphicData uri="http://schemas.openxmlformats.org/drawingml/2006/table">
            <a:tbl>
              <a:tblPr>
                <a:tableStyleId>{5940675A-B579-460E-94D1-54222C63F5DA}</a:tableStyleId>
              </a:tblPr>
              <a:tblGrid>
                <a:gridCol w="432048"/>
                <a:gridCol w="527674"/>
                <a:gridCol w="1744398"/>
                <a:gridCol w="760591"/>
              </a:tblGrid>
              <a:tr h="182031">
                <a:tc rowSpan="2">
                  <a:txBody>
                    <a:bodyPr/>
                    <a:lstStyle/>
                    <a:p>
                      <a:pPr algn="ctr" fontAlgn="ctr"/>
                      <a:r>
                        <a:rPr lang="en-US" sz="1200" u="none" strike="noStrike" dirty="0">
                          <a:effectLst/>
                        </a:rPr>
                        <a:t>MDC</a:t>
                      </a:r>
                      <a:endParaRPr lang="en-US" sz="1200" b="0" i="0" u="none" strike="noStrike" dirty="0">
                        <a:solidFill>
                          <a:srgbClr val="000000"/>
                        </a:solidFill>
                        <a:effectLst/>
                        <a:latin typeface="微軟正黑體"/>
                      </a:endParaRPr>
                    </a:p>
                  </a:txBody>
                  <a:tcPr marL="8274" marR="8274" marT="8274" marB="0" anchor="ctr"/>
                </a:tc>
                <a:tc rowSpan="2">
                  <a:txBody>
                    <a:bodyPr/>
                    <a:lstStyle/>
                    <a:p>
                      <a:pPr algn="ctr" fontAlgn="ctr"/>
                      <a:r>
                        <a:rPr lang="en-US" sz="1200" u="none" strike="noStrike">
                          <a:effectLst/>
                        </a:rPr>
                        <a:t>DRG</a:t>
                      </a:r>
                      <a:endParaRPr lang="en-US" sz="1200" b="0" i="0" u="none" strike="noStrike">
                        <a:solidFill>
                          <a:srgbClr val="000000"/>
                        </a:solidFill>
                        <a:effectLst/>
                        <a:latin typeface="微軟正黑體"/>
                      </a:endParaRPr>
                    </a:p>
                  </a:txBody>
                  <a:tcPr marL="8274" marR="8274" marT="8274" marB="0" anchor="ctr"/>
                </a:tc>
                <a:tc rowSpan="2">
                  <a:txBody>
                    <a:bodyPr/>
                    <a:lstStyle/>
                    <a:p>
                      <a:pPr algn="ctr" fontAlgn="ctr"/>
                      <a:r>
                        <a:rPr lang="zh-TW" altLang="en-US" sz="1200" u="none" strike="noStrike" dirty="0">
                          <a:effectLst/>
                        </a:rPr>
                        <a:t>虛擬碼英文</a:t>
                      </a:r>
                      <a:endParaRPr lang="zh-TW" altLang="en-US" sz="1200" b="0" i="0" u="none" strike="noStrike" dirty="0">
                        <a:solidFill>
                          <a:srgbClr val="000000"/>
                        </a:solidFill>
                        <a:effectLst/>
                        <a:latin typeface="微軟正黑體"/>
                      </a:endParaRPr>
                    </a:p>
                  </a:txBody>
                  <a:tcPr marL="8274" marR="8274" marT="8274" marB="0" anchor="ctr"/>
                </a:tc>
                <a:tc>
                  <a:txBody>
                    <a:bodyPr/>
                    <a:lstStyle/>
                    <a:p>
                      <a:pPr algn="ctr" fontAlgn="ctr"/>
                      <a:r>
                        <a:rPr lang="zh-TW" altLang="en-US" sz="1200" u="none" strike="noStrike">
                          <a:effectLst/>
                        </a:rPr>
                        <a:t>虛擬碼</a:t>
                      </a:r>
                      <a:endParaRPr lang="zh-TW" altLang="en-US" sz="1200" b="0" i="0" u="none" strike="noStrike">
                        <a:solidFill>
                          <a:srgbClr val="000000"/>
                        </a:solidFill>
                        <a:effectLst/>
                        <a:latin typeface="微軟正黑體"/>
                      </a:endParaRPr>
                    </a:p>
                  </a:txBody>
                  <a:tcPr marL="8274" marR="8274" marT="8274" marB="0" anchor="ctr"/>
                </a:tc>
              </a:tr>
              <a:tr h="17375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200" u="none" strike="noStrike">
                          <a:effectLst/>
                        </a:rPr>
                        <a:t>ICD10</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01419</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5</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I600005</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01420</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5</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I600005</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01421</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5</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I600005</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01422</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5</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I600005</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01423</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2</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I600002</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01424</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2</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I600002</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01423</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3</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I600003</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01424</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dirty="0">
                          <a:effectLst/>
                        </a:rPr>
                        <a:t>Modified Rankin scale 3</a:t>
                      </a:r>
                      <a:endParaRPr lang="en-US" sz="1200" b="0" i="0" u="none" strike="noStrike" dirty="0">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I600003</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01423</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4</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I600004</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01424</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4</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I600004</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01425</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2</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I600002</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01426</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2</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I600002</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01425</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3</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I600003</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01426</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3</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I600003</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01425</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4</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I600004</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01426</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4</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I600004</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01427</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0</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I600000</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01428</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0</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I600000</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01427</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1</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I600001</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01428</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1</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I600001</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01429</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0</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I600000</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01430</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0</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I600000</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01429</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1</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a:effectLst/>
                        </a:rPr>
                        <a:t>I600001</a:t>
                      </a:r>
                      <a:endParaRPr lang="en-US" sz="1200" b="0" i="0" u="none" strike="noStrike">
                        <a:solidFill>
                          <a:srgbClr val="000000"/>
                        </a:solidFill>
                        <a:effectLst/>
                        <a:latin typeface="微軟正黑體"/>
                      </a:endParaRPr>
                    </a:p>
                  </a:txBody>
                  <a:tcPr marL="8274" marR="8274" marT="8274" marB="0" anchor="ctr"/>
                </a:tc>
              </a:tr>
              <a:tr h="173757">
                <a:tc>
                  <a:txBody>
                    <a:bodyPr/>
                    <a:lstStyle/>
                    <a:p>
                      <a:pPr algn="ctr" fontAlgn="ctr"/>
                      <a:r>
                        <a:rPr lang="en-US" altLang="zh-TW" sz="1200" u="none" strike="noStrike">
                          <a:effectLst/>
                        </a:rPr>
                        <a:t>01</a:t>
                      </a:r>
                      <a:endParaRPr lang="en-US" altLang="zh-TW" sz="1200" b="0" i="0" u="none" strike="noStrike">
                        <a:solidFill>
                          <a:srgbClr val="000000"/>
                        </a:solidFill>
                        <a:effectLst/>
                        <a:latin typeface="微軟正黑體"/>
                      </a:endParaRPr>
                    </a:p>
                  </a:txBody>
                  <a:tcPr marL="8274" marR="8274" marT="8274" marB="0" anchor="ctr"/>
                </a:tc>
                <a:tc>
                  <a:txBody>
                    <a:bodyPr/>
                    <a:lstStyle/>
                    <a:p>
                      <a:pPr algn="ctr" fontAlgn="ctr"/>
                      <a:r>
                        <a:rPr lang="en-US" altLang="zh-TW" sz="1200" u="none" strike="noStrike">
                          <a:effectLst/>
                        </a:rPr>
                        <a:t>01430</a:t>
                      </a:r>
                      <a:endParaRPr lang="en-US" altLang="zh-TW" sz="1200" b="0" i="0" u="none" strike="noStrike">
                        <a:solidFill>
                          <a:srgbClr val="000000"/>
                        </a:solidFill>
                        <a:effectLst/>
                        <a:latin typeface="微軟正黑體"/>
                      </a:endParaRPr>
                    </a:p>
                  </a:txBody>
                  <a:tcPr marL="8274" marR="8274" marT="8274" marB="0" anchor="ctr"/>
                </a:tc>
                <a:tc>
                  <a:txBody>
                    <a:bodyPr/>
                    <a:lstStyle/>
                    <a:p>
                      <a:pPr algn="l" fontAlgn="ctr"/>
                      <a:r>
                        <a:rPr lang="en-US" sz="1200" u="none" strike="noStrike">
                          <a:effectLst/>
                        </a:rPr>
                        <a:t>Modified Rankin scale 1</a:t>
                      </a:r>
                      <a:endParaRPr lang="en-US" sz="1200" b="0" i="0" u="none" strike="noStrike">
                        <a:solidFill>
                          <a:srgbClr val="000000"/>
                        </a:solidFill>
                        <a:effectLst/>
                        <a:latin typeface="微軟正黑體"/>
                      </a:endParaRPr>
                    </a:p>
                  </a:txBody>
                  <a:tcPr marL="8274" marR="8274" marT="8274" marB="0" anchor="ctr"/>
                </a:tc>
                <a:tc>
                  <a:txBody>
                    <a:bodyPr/>
                    <a:lstStyle/>
                    <a:p>
                      <a:pPr algn="ctr" fontAlgn="ctr"/>
                      <a:r>
                        <a:rPr lang="en-US" sz="1200" u="none" strike="noStrike" dirty="0">
                          <a:effectLst/>
                        </a:rPr>
                        <a:t>I600001</a:t>
                      </a:r>
                      <a:endParaRPr lang="en-US" sz="1200" b="0" i="0" u="none" strike="noStrike" dirty="0">
                        <a:solidFill>
                          <a:srgbClr val="000000"/>
                        </a:solidFill>
                        <a:effectLst/>
                        <a:latin typeface="微軟正黑體"/>
                      </a:endParaRPr>
                    </a:p>
                  </a:txBody>
                  <a:tcPr marL="8274" marR="8274" marT="8274" marB="0" anchor="ct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532144464"/>
              </p:ext>
            </p:extLst>
          </p:nvPr>
        </p:nvGraphicFramePr>
        <p:xfrm>
          <a:off x="3923928" y="1780901"/>
          <a:ext cx="5040560" cy="2223135"/>
        </p:xfrm>
        <a:graphic>
          <a:graphicData uri="http://schemas.openxmlformats.org/drawingml/2006/table">
            <a:tbl>
              <a:tblPr>
                <a:tableStyleId>{5C22544A-7EE6-4342-B048-85BDC9FD1C3A}</a:tableStyleId>
              </a:tblPr>
              <a:tblGrid>
                <a:gridCol w="864096"/>
                <a:gridCol w="4176464"/>
              </a:tblGrid>
              <a:tr h="476250">
                <a:tc>
                  <a:txBody>
                    <a:bodyPr/>
                    <a:lstStyle/>
                    <a:p>
                      <a:pPr algn="l" fontAlgn="t"/>
                      <a:r>
                        <a:rPr lang="en-US" sz="1400" u="none" strike="noStrike" dirty="0">
                          <a:effectLst/>
                        </a:rPr>
                        <a:t>DRG01423</a:t>
                      </a:r>
                      <a:endParaRPr lang="en-US" sz="1400" b="1" i="0" u="none" strike="noStrike" dirty="0">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400" u="none" strike="noStrike" dirty="0">
                          <a:effectLst/>
                        </a:rPr>
                        <a:t>特定性腦血管疾患，暫時性腦部缺氧除外，</a:t>
                      </a:r>
                      <a:r>
                        <a:rPr lang="en-US" altLang="zh-TW" sz="1400" u="none" strike="noStrike" dirty="0" err="1">
                          <a:effectLst/>
                        </a:rPr>
                        <a:t>mRS</a:t>
                      </a:r>
                      <a:r>
                        <a:rPr lang="en-US" altLang="zh-TW" sz="1400" u="none" strike="noStrike" dirty="0">
                          <a:effectLst/>
                        </a:rPr>
                        <a:t> 2-4</a:t>
                      </a:r>
                      <a:r>
                        <a:rPr lang="zh-TW" altLang="en-US" sz="1400" u="none" strike="noStrike" dirty="0">
                          <a:effectLst/>
                        </a:rPr>
                        <a:t>分，有復健，年齡大於等於</a:t>
                      </a:r>
                      <a:r>
                        <a:rPr lang="en-US" altLang="zh-TW" sz="1400" u="none" strike="noStrike" dirty="0">
                          <a:effectLst/>
                        </a:rPr>
                        <a:t>18</a:t>
                      </a:r>
                      <a:r>
                        <a:rPr lang="zh-TW" altLang="en-US" sz="1400" u="none" strike="noStrike" dirty="0">
                          <a:effectLst/>
                        </a:rPr>
                        <a:t>歲，有合併症或併發症</a:t>
                      </a:r>
                      <a:endParaRPr lang="zh-TW" altLang="en-US" sz="1400" b="1" i="0" u="none" strike="noStrike" dirty="0">
                        <a:solidFill>
                          <a:srgbClr val="000000"/>
                        </a:solidFill>
                        <a:effectLst/>
                        <a:latin typeface="Times New Roman"/>
                      </a:endParaRPr>
                    </a:p>
                  </a:txBody>
                  <a:tcPr marL="0" marR="0" marT="0" marB="0">
                    <a:solidFill>
                      <a:schemeClr val="accent6">
                        <a:lumMod val="40000"/>
                        <a:lumOff val="60000"/>
                      </a:schemeClr>
                    </a:solidFill>
                  </a:tcPr>
                </a:tc>
              </a:tr>
              <a:tr h="400050">
                <a:tc>
                  <a:txBody>
                    <a:bodyPr/>
                    <a:lstStyle/>
                    <a:p>
                      <a:pPr algn="l" fontAlgn="t"/>
                      <a:r>
                        <a:rPr lang="zh-TW" altLang="en-US" sz="1400" u="none" strike="noStrike">
                          <a:effectLst/>
                        </a:rPr>
                        <a:t>　</a:t>
                      </a:r>
                      <a:endParaRPr lang="zh-TW" altLang="en-US" sz="14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400" u="none" strike="noStrike">
                          <a:effectLst/>
                        </a:rPr>
                        <a:t>SPECIFIC CEREBROVASCULAR DISORDERS EXCEPT TRANSIENT ISCHEMIC ATTACKmRS 2-4（TIA）  WITH  REHABILITATION THERAPY AGE ≧18 WITH CC </a:t>
                      </a:r>
                      <a:endParaRPr lang="en-US" sz="1400" b="1" i="0" u="none" strike="noStrike">
                        <a:solidFill>
                          <a:srgbClr val="000000"/>
                        </a:solidFill>
                        <a:effectLst/>
                        <a:latin typeface="Times New Roman"/>
                      </a:endParaRPr>
                    </a:p>
                  </a:txBody>
                  <a:tcPr marL="0" marR="0" marT="0" marB="0">
                    <a:solidFill>
                      <a:schemeClr val="accent6">
                        <a:lumMod val="40000"/>
                        <a:lumOff val="60000"/>
                      </a:schemeClr>
                    </a:solidFill>
                  </a:tcPr>
                </a:tc>
              </a:tr>
              <a:tr h="466725">
                <a:tc>
                  <a:txBody>
                    <a:bodyPr/>
                    <a:lstStyle/>
                    <a:p>
                      <a:pPr algn="l" fontAlgn="t"/>
                      <a:r>
                        <a:rPr lang="en-US" sz="1400" u="none" strike="noStrike">
                          <a:effectLst/>
                        </a:rPr>
                        <a:t>DRG01424</a:t>
                      </a:r>
                      <a:endParaRPr lang="en-US" sz="14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400" u="none" strike="noStrike">
                          <a:effectLst/>
                        </a:rPr>
                        <a:t>特定性腦血管疾患，暫時性腦部缺氧除外，</a:t>
                      </a:r>
                      <a:r>
                        <a:rPr lang="en-US" altLang="zh-TW" sz="1400" u="none" strike="noStrike">
                          <a:effectLst/>
                        </a:rPr>
                        <a:t>mRS 2-4</a:t>
                      </a:r>
                      <a:r>
                        <a:rPr lang="zh-TW" altLang="en-US" sz="1400" u="none" strike="noStrike">
                          <a:effectLst/>
                        </a:rPr>
                        <a:t>分，有復健，年齡大於等於</a:t>
                      </a:r>
                      <a:r>
                        <a:rPr lang="en-US" altLang="zh-TW" sz="1400" u="none" strike="noStrike">
                          <a:effectLst/>
                        </a:rPr>
                        <a:t>18</a:t>
                      </a:r>
                      <a:r>
                        <a:rPr lang="zh-TW" altLang="en-US" sz="1400" u="none" strike="noStrike">
                          <a:effectLst/>
                        </a:rPr>
                        <a:t>歲，無合併症或併發症</a:t>
                      </a:r>
                      <a:endParaRPr lang="zh-TW" altLang="en-US" sz="1400" b="1" i="0" u="none" strike="noStrike">
                        <a:solidFill>
                          <a:srgbClr val="000000"/>
                        </a:solidFill>
                        <a:effectLst/>
                        <a:latin typeface="Times New Roman"/>
                      </a:endParaRPr>
                    </a:p>
                  </a:txBody>
                  <a:tcPr marL="0" marR="0" marT="0" marB="0">
                    <a:solidFill>
                      <a:schemeClr val="accent6">
                        <a:lumMod val="40000"/>
                        <a:lumOff val="60000"/>
                      </a:schemeClr>
                    </a:solidFill>
                  </a:tcPr>
                </a:tc>
              </a:tr>
              <a:tr h="476250">
                <a:tc>
                  <a:txBody>
                    <a:bodyPr/>
                    <a:lstStyle/>
                    <a:p>
                      <a:pPr algn="l" fontAlgn="t"/>
                      <a:r>
                        <a:rPr lang="zh-TW" altLang="en-US" sz="1400" u="none" strike="noStrike">
                          <a:effectLst/>
                        </a:rPr>
                        <a:t>　</a:t>
                      </a:r>
                      <a:endParaRPr lang="zh-TW" altLang="en-US" sz="14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400" u="none" strike="noStrike" dirty="0">
                          <a:effectLst/>
                        </a:rPr>
                        <a:t>SPECIFIC CEREBROVASCULAR DISORDERS EXCEPT TRANSIENT ISCHEMIC </a:t>
                      </a:r>
                      <a:r>
                        <a:rPr lang="en-US" sz="1400" u="none" strike="noStrike" dirty="0" err="1">
                          <a:effectLst/>
                        </a:rPr>
                        <a:t>ATTACKmRS</a:t>
                      </a:r>
                      <a:r>
                        <a:rPr lang="en-US" sz="1400" u="none" strike="noStrike" dirty="0">
                          <a:effectLst/>
                        </a:rPr>
                        <a:t> 2-4（TIA）  WITH  REHABILITATION THERAPY AGE ≧18 WITHOUT CC </a:t>
                      </a:r>
                      <a:endParaRPr lang="en-US" sz="14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sp>
        <p:nvSpPr>
          <p:cNvPr id="7" name="標題 1"/>
          <p:cNvSpPr>
            <a:spLocks noGrp="1"/>
          </p:cNvSpPr>
          <p:nvPr>
            <p:ph type="title"/>
          </p:nvPr>
        </p:nvSpPr>
        <p:spPr>
          <a:xfrm>
            <a:off x="2555776" y="44624"/>
            <a:ext cx="6131024" cy="1143000"/>
          </a:xfrm>
        </p:spPr>
        <p:txBody>
          <a:bodyPr/>
          <a:lstStyle/>
          <a:p>
            <a:r>
              <a:rPr lang="zh-TW" altLang="en-US" sz="4000" b="1"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中風</a:t>
            </a:r>
            <a:r>
              <a:rPr lang="zh-TW" altLang="en-US" sz="40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嚴重程度</a:t>
            </a:r>
            <a:r>
              <a:rPr lang="zh-TW" altLang="en-US" sz="4000" b="1"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之</a:t>
            </a:r>
            <a:r>
              <a:rPr lang="en-US" altLang="zh-TW" sz="4000" b="1" dirty="0" err="1"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mRS</a:t>
            </a:r>
            <a:endParaRPr lang="zh-TW" altLang="en-US" sz="40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8" name="八角星形 7"/>
          <p:cNvSpPr/>
          <p:nvPr/>
        </p:nvSpPr>
        <p:spPr>
          <a:xfrm>
            <a:off x="3897909" y="1196752"/>
            <a:ext cx="576064" cy="576064"/>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10" name="八角星形 9"/>
          <p:cNvSpPr/>
          <p:nvPr/>
        </p:nvSpPr>
        <p:spPr>
          <a:xfrm>
            <a:off x="7596336" y="5378785"/>
            <a:ext cx="1326560" cy="108012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出院時分數</a:t>
            </a:r>
            <a:endParaRPr lang="zh-TW" altLang="en-US" b="1" dirty="0"/>
          </a:p>
        </p:txBody>
      </p:sp>
      <p:sp>
        <p:nvSpPr>
          <p:cNvPr id="9" name="橢圓形圖說文字 8"/>
          <p:cNvSpPr/>
          <p:nvPr/>
        </p:nvSpPr>
        <p:spPr>
          <a:xfrm>
            <a:off x="2411002" y="1088361"/>
            <a:ext cx="1008112" cy="520614"/>
          </a:xfrm>
          <a:prstGeom prst="wedgeEllipseCallout">
            <a:avLst>
              <a:gd name="adj1" fmla="val 38537"/>
              <a:gd name="adj2" fmla="val 5631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Tree>
    <p:extLst>
      <p:ext uri="{BB962C8B-B14F-4D97-AF65-F5344CB8AC3E}">
        <p14:creationId xmlns:p14="http://schemas.microsoft.com/office/powerpoint/2010/main" val="22223768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44624"/>
            <a:ext cx="5472608" cy="1143000"/>
          </a:xfrm>
        </p:spPr>
        <p:txBody>
          <a:bodyPr/>
          <a:lstStyle/>
          <a:p>
            <a:r>
              <a:rPr lang="zh-TW" altLang="en-US" sz="3600" b="1" dirty="0" smtClean="0">
                <a:effectLst>
                  <a:outerShdw blurRad="38100" dist="38100" dir="2700000" algn="tl">
                    <a:srgbClr val="000000">
                      <a:alpha val="43137"/>
                    </a:srgbClr>
                  </a:outerShdw>
                </a:effectLst>
              </a:rPr>
              <a:t>開放</a:t>
            </a:r>
            <a:r>
              <a:rPr lang="zh-TW" altLang="en-US" sz="3600" b="1" dirty="0">
                <a:effectLst>
                  <a:outerShdw blurRad="38100" dist="38100" dir="2700000" algn="tl">
                    <a:srgbClr val="000000">
                      <a:alpha val="43137"/>
                    </a:srgbClr>
                  </a:outerShdw>
                </a:effectLst>
              </a:rPr>
              <a:t>性動脈廔</a:t>
            </a:r>
            <a:r>
              <a:rPr lang="zh-TW" altLang="en-US" sz="3600" b="1" dirty="0" smtClean="0">
                <a:effectLst>
                  <a:outerShdw blurRad="38100" dist="38100" dir="2700000" algn="tl">
                    <a:srgbClr val="000000">
                      <a:alpha val="43137"/>
                    </a:srgbClr>
                  </a:outerShdw>
                </a:effectLst>
              </a:rPr>
              <a:t>管</a:t>
            </a:r>
            <a:r>
              <a:rPr lang="zh-TW" altLang="en-US" sz="3600" b="1" dirty="0">
                <a:effectLst>
                  <a:outerShdw blurRad="38100" dist="38100" dir="2700000" algn="tl">
                    <a:srgbClr val="000000">
                      <a:alpha val="43137"/>
                    </a:srgbClr>
                  </a:outerShdw>
                </a:effectLst>
              </a:rPr>
              <a:t>閉塞</a:t>
            </a:r>
            <a:r>
              <a:rPr lang="zh-TW" altLang="en-US" sz="3600" b="1" dirty="0" smtClean="0">
                <a:effectLst>
                  <a:outerShdw blurRad="38100" dist="38100" dir="2700000" algn="tl">
                    <a:srgbClr val="000000">
                      <a:alpha val="43137"/>
                    </a:srgbClr>
                  </a:outerShdw>
                </a:effectLst>
              </a:rPr>
              <a:t>術</a:t>
            </a:r>
            <a:endParaRPr lang="zh-TW" altLang="en-US" sz="36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8</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549154975"/>
              </p:ext>
            </p:extLst>
          </p:nvPr>
        </p:nvGraphicFramePr>
        <p:xfrm>
          <a:off x="755576" y="2708920"/>
          <a:ext cx="8064896" cy="3632448"/>
        </p:xfrm>
        <a:graphic>
          <a:graphicData uri="http://schemas.openxmlformats.org/drawingml/2006/table">
            <a:tbl>
              <a:tblPr>
                <a:tableStyleId>{5C22544A-7EE6-4342-B048-85BDC9FD1C3A}</a:tableStyleId>
              </a:tblPr>
              <a:tblGrid>
                <a:gridCol w="864096"/>
                <a:gridCol w="1116695"/>
                <a:gridCol w="6084105"/>
              </a:tblGrid>
              <a:tr h="185906">
                <a:tc>
                  <a:txBody>
                    <a:bodyPr/>
                    <a:lstStyle/>
                    <a:p>
                      <a:pPr algn="l" fontAlgn="t"/>
                      <a:r>
                        <a:rPr lang="en-US" sz="1400" u="none" strike="noStrike" dirty="0">
                          <a:effectLst/>
                          <a:latin typeface="+mn-lt"/>
                        </a:rPr>
                        <a:t>DRG11006</a:t>
                      </a:r>
                      <a:endParaRPr lang="en-US" sz="1400" b="1" i="0" u="none" strike="noStrike" dirty="0">
                        <a:solidFill>
                          <a:srgbClr val="000000"/>
                        </a:solidFill>
                        <a:effectLst/>
                        <a:latin typeface="+mn-lt"/>
                      </a:endParaRPr>
                    </a:p>
                  </a:txBody>
                  <a:tcPr marL="0" marR="0" marT="0" marB="0">
                    <a:solidFill>
                      <a:schemeClr val="accent6">
                        <a:lumMod val="40000"/>
                        <a:lumOff val="60000"/>
                      </a:schemeClr>
                    </a:solidFill>
                  </a:tcPr>
                </a:tc>
                <a:tc gridSpan="2">
                  <a:txBody>
                    <a:bodyPr/>
                    <a:lstStyle/>
                    <a:p>
                      <a:pPr algn="l" fontAlgn="t"/>
                      <a:r>
                        <a:rPr lang="zh-TW" altLang="en-US" sz="1400" u="none" strike="noStrike">
                          <a:effectLst/>
                          <a:latin typeface="+mn-lt"/>
                        </a:rPr>
                        <a:t>開放性動脈廔管</a:t>
                      </a:r>
                      <a:r>
                        <a:rPr lang="en-US" altLang="zh-TW" sz="1400" u="none" strike="noStrike">
                          <a:effectLst/>
                          <a:latin typeface="+mn-lt"/>
                        </a:rPr>
                        <a:t>(</a:t>
                      </a:r>
                      <a:r>
                        <a:rPr lang="zh-TW" altLang="en-US" sz="1400" u="none" strike="noStrike">
                          <a:effectLst/>
                          <a:latin typeface="+mn-lt"/>
                        </a:rPr>
                        <a:t>＜</a:t>
                      </a:r>
                      <a:r>
                        <a:rPr lang="en-US" altLang="zh-TW" sz="1400" u="none" strike="noStrike">
                          <a:effectLst/>
                          <a:latin typeface="+mn-lt"/>
                        </a:rPr>
                        <a:t>2.5MM)</a:t>
                      </a:r>
                      <a:r>
                        <a:rPr lang="zh-TW" altLang="en-US" sz="1400" u="none" strike="noStrike">
                          <a:effectLst/>
                          <a:latin typeface="+mn-lt"/>
                        </a:rPr>
                        <a:t>，重大心血管手術</a:t>
                      </a:r>
                      <a:r>
                        <a:rPr lang="en-US" altLang="zh-TW" sz="1400" u="none" strike="noStrike">
                          <a:effectLst/>
                          <a:latin typeface="+mn-lt"/>
                        </a:rPr>
                        <a:t>(2)</a:t>
                      </a:r>
                      <a:r>
                        <a:rPr lang="zh-TW" altLang="en-US" sz="1400" u="none" strike="noStrike">
                          <a:effectLst/>
                          <a:latin typeface="+mn-lt"/>
                        </a:rPr>
                        <a:t>，有合併症或併發症</a:t>
                      </a:r>
                      <a:endParaRPr lang="zh-TW" altLang="en-US" sz="1400" b="1" i="0" u="none" strike="noStrike">
                        <a:solidFill>
                          <a:srgbClr val="000000"/>
                        </a:solidFill>
                        <a:effectLst/>
                        <a:latin typeface="+mn-lt"/>
                      </a:endParaRPr>
                    </a:p>
                  </a:txBody>
                  <a:tcPr marL="0" marR="0" marT="0" marB="0">
                    <a:solidFill>
                      <a:schemeClr val="accent6">
                        <a:lumMod val="40000"/>
                        <a:lumOff val="60000"/>
                      </a:schemeClr>
                    </a:solidFill>
                  </a:tcPr>
                </a:tc>
                <a:tc hMerge="1">
                  <a:txBody>
                    <a:bodyPr/>
                    <a:lstStyle/>
                    <a:p>
                      <a:endParaRPr lang="zh-TW" altLang="en-US"/>
                    </a:p>
                  </a:txBody>
                  <a:tcPr/>
                </a:tc>
              </a:tr>
              <a:tr h="218688">
                <a:tc>
                  <a:txBody>
                    <a:bodyPr/>
                    <a:lstStyle/>
                    <a:p>
                      <a:pPr algn="l" fontAlgn="t"/>
                      <a:endParaRPr lang="zh-TW" altLang="en-US" sz="1400" b="1" i="0" u="none" strike="noStrike" dirty="0">
                        <a:solidFill>
                          <a:srgbClr val="000000"/>
                        </a:solidFill>
                        <a:effectLst/>
                        <a:latin typeface="+mn-lt"/>
                      </a:endParaRPr>
                    </a:p>
                  </a:txBody>
                  <a:tcPr marL="0" marR="0" marT="0" marB="0">
                    <a:solidFill>
                      <a:schemeClr val="accent6">
                        <a:lumMod val="40000"/>
                        <a:lumOff val="60000"/>
                      </a:schemeClr>
                    </a:solidFill>
                  </a:tcPr>
                </a:tc>
                <a:tc gridSpan="2">
                  <a:txBody>
                    <a:bodyPr/>
                    <a:lstStyle/>
                    <a:p>
                      <a:pPr algn="l" fontAlgn="t"/>
                      <a:r>
                        <a:rPr lang="en-US" sz="1400" u="none" strike="noStrike" dirty="0">
                          <a:effectLst/>
                          <a:latin typeface="+mn-lt"/>
                        </a:rPr>
                        <a:t>PATENT DUCTUS ARTERIOSUS(＜2.5MM) AND MAJOR CARDIOVASCULAR PROCEDURES(2) WITH CC</a:t>
                      </a:r>
                      <a:endParaRPr lang="en-US" sz="1400" b="1" i="0" u="none" strike="noStrike" dirty="0">
                        <a:solidFill>
                          <a:srgbClr val="000000"/>
                        </a:solidFill>
                        <a:effectLst/>
                        <a:latin typeface="+mn-lt"/>
                      </a:endParaRPr>
                    </a:p>
                  </a:txBody>
                  <a:tcPr marL="0" marR="0" marT="0" marB="0">
                    <a:solidFill>
                      <a:schemeClr val="accent6">
                        <a:lumMod val="40000"/>
                        <a:lumOff val="60000"/>
                      </a:schemeClr>
                    </a:solidFill>
                  </a:tcPr>
                </a:tc>
                <a:tc hMerge="1">
                  <a:txBody>
                    <a:bodyPr/>
                    <a:lstStyle/>
                    <a:p>
                      <a:endParaRPr lang="zh-TW" altLang="en-US"/>
                    </a:p>
                  </a:txBody>
                  <a:tcPr/>
                </a:tc>
              </a:tr>
              <a:tr h="185906">
                <a:tc>
                  <a:txBody>
                    <a:bodyPr/>
                    <a:lstStyle/>
                    <a:p>
                      <a:pPr algn="l" fontAlgn="t"/>
                      <a:r>
                        <a:rPr lang="en-US" sz="1400" u="none" strike="noStrike">
                          <a:effectLst/>
                          <a:latin typeface="+mn-lt"/>
                        </a:rPr>
                        <a:t>DRG11106</a:t>
                      </a:r>
                      <a:endParaRPr lang="en-US" sz="1400" b="1" i="0" u="none" strike="noStrike">
                        <a:solidFill>
                          <a:srgbClr val="000000"/>
                        </a:solidFill>
                        <a:effectLst/>
                        <a:latin typeface="+mn-lt"/>
                      </a:endParaRPr>
                    </a:p>
                  </a:txBody>
                  <a:tcPr marL="0" marR="0" marT="0" marB="0">
                    <a:solidFill>
                      <a:schemeClr val="accent6">
                        <a:lumMod val="40000"/>
                        <a:lumOff val="60000"/>
                      </a:schemeClr>
                    </a:solidFill>
                  </a:tcPr>
                </a:tc>
                <a:tc gridSpan="2">
                  <a:txBody>
                    <a:bodyPr/>
                    <a:lstStyle/>
                    <a:p>
                      <a:pPr algn="l" fontAlgn="t"/>
                      <a:r>
                        <a:rPr lang="zh-TW" altLang="en-US" sz="1400" u="none" strike="noStrike" dirty="0">
                          <a:effectLst/>
                          <a:latin typeface="+mn-lt"/>
                        </a:rPr>
                        <a:t>開放性動脈廔管</a:t>
                      </a:r>
                      <a:r>
                        <a:rPr lang="en-US" altLang="zh-TW" sz="1400" u="none" strike="noStrike" dirty="0">
                          <a:effectLst/>
                          <a:latin typeface="+mn-lt"/>
                        </a:rPr>
                        <a:t>(</a:t>
                      </a:r>
                      <a:r>
                        <a:rPr lang="zh-TW" altLang="en-US" sz="1400" u="none" strike="noStrike" dirty="0">
                          <a:effectLst/>
                          <a:latin typeface="+mn-lt"/>
                        </a:rPr>
                        <a:t>＜</a:t>
                      </a:r>
                      <a:r>
                        <a:rPr lang="en-US" altLang="zh-TW" sz="1400" u="none" strike="noStrike" dirty="0">
                          <a:effectLst/>
                          <a:latin typeface="+mn-lt"/>
                        </a:rPr>
                        <a:t>2.5MM)</a:t>
                      </a:r>
                      <a:r>
                        <a:rPr lang="zh-TW" altLang="en-US" sz="1400" u="none" strike="noStrike" dirty="0">
                          <a:effectLst/>
                          <a:latin typeface="+mn-lt"/>
                        </a:rPr>
                        <a:t>，重大心血管手術</a:t>
                      </a:r>
                      <a:r>
                        <a:rPr lang="en-US" altLang="zh-TW" sz="1400" u="none" strike="noStrike" dirty="0">
                          <a:effectLst/>
                          <a:latin typeface="+mn-lt"/>
                        </a:rPr>
                        <a:t>(2)</a:t>
                      </a:r>
                      <a:r>
                        <a:rPr lang="zh-TW" altLang="en-US" sz="1400" u="none" strike="noStrike" dirty="0">
                          <a:effectLst/>
                          <a:latin typeface="+mn-lt"/>
                        </a:rPr>
                        <a:t>，無合併症或併發症</a:t>
                      </a:r>
                      <a:endParaRPr lang="zh-TW" altLang="en-US" sz="1400" b="1" i="0" u="none" strike="noStrike" dirty="0">
                        <a:solidFill>
                          <a:srgbClr val="000000"/>
                        </a:solidFill>
                        <a:effectLst/>
                        <a:latin typeface="+mn-lt"/>
                      </a:endParaRPr>
                    </a:p>
                  </a:txBody>
                  <a:tcPr marL="0" marR="0" marT="0" marB="0">
                    <a:solidFill>
                      <a:schemeClr val="accent6">
                        <a:lumMod val="40000"/>
                        <a:lumOff val="60000"/>
                      </a:schemeClr>
                    </a:solidFill>
                  </a:tcPr>
                </a:tc>
                <a:tc hMerge="1">
                  <a:txBody>
                    <a:bodyPr/>
                    <a:lstStyle/>
                    <a:p>
                      <a:endParaRPr lang="zh-TW" altLang="en-US"/>
                    </a:p>
                  </a:txBody>
                  <a:tcPr/>
                </a:tc>
              </a:tr>
              <a:tr h="324490">
                <a:tc>
                  <a:txBody>
                    <a:bodyPr/>
                    <a:lstStyle/>
                    <a:p>
                      <a:pPr algn="l" fontAlgn="t"/>
                      <a:endParaRPr lang="zh-TW" altLang="en-US" sz="1400" b="1" i="0" u="none" strike="noStrike">
                        <a:solidFill>
                          <a:srgbClr val="000000"/>
                        </a:solidFill>
                        <a:effectLst/>
                        <a:latin typeface="+mn-lt"/>
                      </a:endParaRPr>
                    </a:p>
                  </a:txBody>
                  <a:tcPr marL="0" marR="0" marT="0" marB="0">
                    <a:solidFill>
                      <a:schemeClr val="accent6">
                        <a:lumMod val="40000"/>
                        <a:lumOff val="60000"/>
                      </a:schemeClr>
                    </a:solidFill>
                  </a:tcPr>
                </a:tc>
                <a:tc gridSpan="2">
                  <a:txBody>
                    <a:bodyPr/>
                    <a:lstStyle/>
                    <a:p>
                      <a:pPr algn="l" fontAlgn="t"/>
                      <a:r>
                        <a:rPr lang="en-US" sz="1400" u="none" strike="noStrike" dirty="0">
                          <a:effectLst/>
                          <a:latin typeface="+mn-lt"/>
                        </a:rPr>
                        <a:t>PATENT DUCTUS ARTERIOSUS(＜2.5MM) AND MAJOR CARDIOVASCULAR PROCEDURES(2) WITHOUT CC</a:t>
                      </a:r>
                      <a:endParaRPr lang="en-US" sz="1400" b="1" i="0" u="none" strike="noStrike" dirty="0">
                        <a:solidFill>
                          <a:srgbClr val="000000"/>
                        </a:solidFill>
                        <a:effectLst/>
                        <a:latin typeface="+mn-lt"/>
                      </a:endParaRPr>
                    </a:p>
                  </a:txBody>
                  <a:tcPr marL="0" marR="0" marT="0" marB="0">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zh-TW" altLang="en-US"/>
                    </a:p>
                  </a:txBody>
                  <a:tcPr/>
                </a:tc>
              </a:tr>
              <a:tr h="177456">
                <a:tc>
                  <a:txBody>
                    <a:bodyPr/>
                    <a:lstStyle/>
                    <a:p>
                      <a:pPr algn="l" fontAlgn="ctr"/>
                      <a:endParaRPr lang="zh-TW" altLang="en-US" sz="1400" b="1" i="0" u="none" strike="noStrike">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400" b="1" u="none" strike="noStrike" dirty="0">
                          <a:effectLst/>
                          <a:latin typeface="+mn-lt"/>
                        </a:rPr>
                        <a:t>PRINCIPAL DIAGNOSIS</a:t>
                      </a:r>
                      <a:endParaRPr lang="en-US" sz="14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r h="177456">
                <a:tc>
                  <a:txBody>
                    <a:bodyPr/>
                    <a:lstStyle/>
                    <a:p>
                      <a:pPr algn="l" fontAlgn="ctr"/>
                      <a:endParaRPr lang="zh-TW" altLang="en-US" sz="14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400" b="0" i="0" u="none" strike="noStrike" dirty="0" smtClean="0">
                          <a:solidFill>
                            <a:srgbClr val="000000"/>
                          </a:solidFill>
                          <a:effectLst/>
                          <a:latin typeface="+mn-lt"/>
                        </a:rPr>
                        <a:t>Q250</a:t>
                      </a:r>
                      <a:endParaRPr lang="en-US" sz="14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altLang="zh-TW" sz="1400" b="0" i="0" u="none" strike="noStrike" dirty="0" smtClean="0">
                          <a:solidFill>
                            <a:srgbClr val="000000"/>
                          </a:solidFill>
                          <a:effectLst/>
                          <a:latin typeface="+mn-lt"/>
                        </a:rPr>
                        <a:t>Patent ductus arteriosus</a:t>
                      </a:r>
                      <a:endParaRPr lang="zh-TW" altLang="en-US" sz="14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177456">
                <a:tc>
                  <a:txBody>
                    <a:bodyPr/>
                    <a:lstStyle/>
                    <a:p>
                      <a:pPr algn="l" fontAlgn="ctr"/>
                      <a:endParaRPr lang="zh-TW" altLang="en-US" sz="14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400" b="1" u="none" strike="noStrike" dirty="0">
                          <a:effectLst/>
                          <a:latin typeface="+mn-lt"/>
                        </a:rPr>
                        <a:t>AND </a:t>
                      </a:r>
                      <a:endParaRPr lang="en-US"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zh-TW" altLang="en-US" sz="1400" b="1" u="none" strike="noStrike" dirty="0">
                          <a:effectLst/>
                          <a:latin typeface="+mn-lt"/>
                        </a:rPr>
                        <a:t>　</a:t>
                      </a:r>
                      <a:endParaRPr lang="zh-TW" altLang="en-US" sz="1400" b="1"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177456">
                <a:tc>
                  <a:txBody>
                    <a:bodyPr/>
                    <a:lstStyle/>
                    <a:p>
                      <a:pPr algn="l" fontAlgn="ctr"/>
                      <a:endParaRPr lang="zh-TW" altLang="en-US" sz="1400" b="0" i="0" u="none" strike="noStrike">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400" b="1" u="none" strike="noStrike" dirty="0">
                          <a:effectLst/>
                          <a:latin typeface="+mn-lt"/>
                        </a:rPr>
                        <a:t>OPERATING ROOM PROCEDURES</a:t>
                      </a:r>
                      <a:endParaRPr lang="en-US"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324490">
                <a:tc>
                  <a:txBody>
                    <a:bodyPr/>
                    <a:lstStyle/>
                    <a:p>
                      <a:pPr algn="l" fontAlgn="ctr"/>
                      <a:endParaRPr lang="zh-TW" altLang="en-US" sz="14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400" u="none" strike="noStrike">
                          <a:effectLst/>
                          <a:latin typeface="+mn-lt"/>
                        </a:rPr>
                        <a:t>02LR4DT</a:t>
                      </a:r>
                      <a:endParaRPr lang="en-US" sz="1400" b="0"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400" u="none" strike="noStrike" dirty="0">
                          <a:effectLst/>
                          <a:latin typeface="+mn-lt"/>
                        </a:rPr>
                        <a:t>Occlusion of Ductus Arteriosus with Intraluminal Device, Percutaneous Endoscopic Approach</a:t>
                      </a:r>
                      <a:endParaRPr lang="en-US" sz="14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177456">
                <a:tc>
                  <a:txBody>
                    <a:bodyPr/>
                    <a:lstStyle/>
                    <a:p>
                      <a:pPr algn="l" fontAlgn="ctr"/>
                      <a:endParaRPr lang="zh-TW" altLang="en-US" sz="1400" b="0" i="0" u="none" strike="noStrike">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400" u="none" strike="noStrike">
                          <a:effectLst/>
                          <a:latin typeface="+mn-lt"/>
                        </a:rPr>
                        <a:t>02LR4ZT</a:t>
                      </a:r>
                      <a:endParaRPr lang="en-US" sz="1400" b="0"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400" u="none" strike="noStrike" dirty="0">
                          <a:effectLst/>
                          <a:latin typeface="+mn-lt"/>
                        </a:rPr>
                        <a:t>Occlusion of Ductus Arteriosus, Percutaneous Endoscopic Approach</a:t>
                      </a:r>
                      <a:endParaRPr lang="en-US" sz="14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177456">
                <a:tc>
                  <a:txBody>
                    <a:bodyPr/>
                    <a:lstStyle/>
                    <a:p>
                      <a:pPr algn="l" fontAlgn="ctr"/>
                      <a:endParaRPr lang="zh-TW" altLang="en-US" sz="1400" b="0" i="0" u="none" strike="noStrike">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400" b="1" u="none" strike="noStrike" dirty="0">
                          <a:effectLst/>
                          <a:latin typeface="+mn-lt"/>
                        </a:rPr>
                        <a:t>AND </a:t>
                      </a:r>
                      <a:endParaRPr lang="en-US"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zh-TW" altLang="en-US" sz="1400" b="1" u="none" strike="noStrike" dirty="0">
                          <a:effectLst/>
                          <a:latin typeface="+mn-lt"/>
                        </a:rPr>
                        <a:t>　</a:t>
                      </a:r>
                      <a:endParaRPr lang="zh-TW" altLang="en-US" sz="1400" b="1"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177456">
                <a:tc>
                  <a:txBody>
                    <a:bodyPr/>
                    <a:lstStyle/>
                    <a:p>
                      <a:pPr algn="l" fontAlgn="ctr"/>
                      <a:endParaRPr lang="zh-TW" altLang="en-US" sz="1400" b="0" i="0" u="none" strike="noStrike">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ctr"/>
                      <a:r>
                        <a:rPr lang="en-US" sz="1400" b="1" u="none" strike="noStrike" dirty="0">
                          <a:effectLst/>
                          <a:latin typeface="+mn-lt"/>
                        </a:rPr>
                        <a:t>OPERATING ROOM PROCEDURES</a:t>
                      </a:r>
                      <a:endParaRPr lang="en-US" sz="1400" b="1"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177456">
                <a:tc>
                  <a:txBody>
                    <a:bodyPr/>
                    <a:lstStyle/>
                    <a:p>
                      <a:pPr algn="l" fontAlgn="ctr"/>
                      <a:endParaRPr lang="zh-TW" altLang="en-US" sz="1400" b="1" i="0" u="none" strike="noStrike" dirty="0">
                        <a:solidFill>
                          <a:srgbClr val="FF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altLang="zh-TW" sz="1400" b="1" u="none" strike="noStrike" dirty="0">
                          <a:solidFill>
                            <a:srgbClr val="FF0000"/>
                          </a:solidFill>
                          <a:effectLst/>
                          <a:latin typeface="+mn-lt"/>
                        </a:rPr>
                        <a:t>0200002</a:t>
                      </a:r>
                      <a:endParaRPr lang="en-US" altLang="zh-TW" sz="1400" b="1" i="0" u="none" strike="noStrike" dirty="0">
                        <a:solidFill>
                          <a:srgbClr val="FF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1400" b="1" u="none" strike="noStrike" dirty="0" smtClean="0">
                          <a:solidFill>
                            <a:srgbClr val="FF0000"/>
                          </a:solidFill>
                          <a:effectLst/>
                          <a:latin typeface="+mn-lt"/>
                        </a:rPr>
                        <a:t>PATENT DUCTUS ARTERIOSUS(＜2.5MM)</a:t>
                      </a:r>
                      <a:endParaRPr lang="en-US" sz="1400" b="1" i="0" u="none" strike="noStrike" dirty="0">
                        <a:solidFill>
                          <a:srgbClr val="FF0000"/>
                        </a:solidFill>
                        <a:effectLst/>
                        <a:latin typeface="+mn-lt"/>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185906">
                <a:tc>
                  <a:txBody>
                    <a:bodyPr/>
                    <a:lstStyle/>
                    <a:p>
                      <a:pPr algn="l" fontAlgn="ctr"/>
                      <a:endParaRPr lang="zh-TW" altLang="en-US" sz="1400" b="0" i="0" u="none" strike="noStrike">
                        <a:solidFill>
                          <a:srgbClr val="000000"/>
                        </a:solidFill>
                        <a:effectLst/>
                        <a:latin typeface="+mn-lt"/>
                      </a:endParaRPr>
                    </a:p>
                  </a:txBody>
                  <a:tcPr marL="0" marR="0" marT="0" marB="0" anchor="ctr">
                    <a:solidFill>
                      <a:schemeClr val="accent6">
                        <a:lumMod val="40000"/>
                        <a:lumOff val="60000"/>
                      </a:schemeClr>
                    </a:solidFill>
                  </a:tcPr>
                </a:tc>
                <a:tc rowSpan="2" gridSpan="2">
                  <a:txBody>
                    <a:bodyPr/>
                    <a:lstStyle/>
                    <a:p>
                      <a:pPr algn="l" fontAlgn="t"/>
                      <a:r>
                        <a:rPr lang="zh-TW" altLang="en-US" sz="1400" b="1" u="none" strike="noStrike" dirty="0">
                          <a:solidFill>
                            <a:srgbClr val="FF0000"/>
                          </a:solidFill>
                          <a:effectLst/>
                          <a:latin typeface="+mn-lt"/>
                        </a:rPr>
                        <a:t>註</a:t>
                      </a:r>
                      <a:r>
                        <a:rPr lang="zh-TW" altLang="en-US" sz="1400" b="1" u="none" strike="noStrike" dirty="0" smtClean="0">
                          <a:solidFill>
                            <a:srgbClr val="FF0000"/>
                          </a:solidFill>
                          <a:effectLst/>
                          <a:latin typeface="+mn-lt"/>
                        </a:rPr>
                        <a:t>：</a:t>
                      </a:r>
                      <a:r>
                        <a:rPr lang="zh-TW" altLang="zh-TW" sz="1400" b="1" kern="1200" dirty="0" smtClean="0">
                          <a:solidFill>
                            <a:srgbClr val="FF0000"/>
                          </a:solidFill>
                          <a:effectLst/>
                          <a:latin typeface="+mn-lt"/>
                          <a:ea typeface="+mn-ea"/>
                          <a:cs typeface="+mn-cs"/>
                        </a:rPr>
                        <a:t>處置碼</a:t>
                      </a:r>
                      <a:r>
                        <a:rPr lang="en-US" altLang="zh-TW" sz="1400" b="1" kern="1200" dirty="0" smtClean="0">
                          <a:solidFill>
                            <a:srgbClr val="FF0000"/>
                          </a:solidFill>
                          <a:effectLst/>
                          <a:latin typeface="+mn-lt"/>
                          <a:ea typeface="+mn-ea"/>
                          <a:cs typeface="+mn-cs"/>
                        </a:rPr>
                        <a:t>"0200002"</a:t>
                      </a:r>
                      <a:r>
                        <a:rPr lang="zh-TW" altLang="zh-TW" sz="1400" b="1" kern="1200" dirty="0" smtClean="0">
                          <a:solidFill>
                            <a:srgbClr val="FF0000"/>
                          </a:solidFill>
                          <a:effectLst/>
                          <a:latin typeface="+mn-lt"/>
                          <a:ea typeface="+mn-ea"/>
                          <a:cs typeface="+mn-cs"/>
                        </a:rPr>
                        <a:t>為虛擬處置碼，虛擬處置碼僅用於開放性動脈廔管</a:t>
                      </a:r>
                      <a:r>
                        <a:rPr lang="en-US" altLang="zh-TW" sz="1400" b="1" kern="1200" dirty="0" smtClean="0">
                          <a:solidFill>
                            <a:srgbClr val="FF0000"/>
                          </a:solidFill>
                          <a:effectLst/>
                          <a:latin typeface="+mn-lt"/>
                          <a:ea typeface="+mn-ea"/>
                          <a:cs typeface="+mn-cs"/>
                        </a:rPr>
                        <a:t>(PDA)</a:t>
                      </a:r>
                      <a:r>
                        <a:rPr lang="zh-TW" altLang="zh-TW" sz="1400" b="1" kern="1200" dirty="0" smtClean="0">
                          <a:solidFill>
                            <a:srgbClr val="FF0000"/>
                          </a:solidFill>
                          <a:effectLst/>
                          <a:latin typeface="+mn-lt"/>
                          <a:ea typeface="+mn-ea"/>
                          <a:cs typeface="+mn-cs"/>
                        </a:rPr>
                        <a:t>＜</a:t>
                      </a:r>
                      <a:r>
                        <a:rPr lang="en-US" altLang="zh-TW" sz="1400" b="1" kern="1200" dirty="0" smtClean="0">
                          <a:solidFill>
                            <a:srgbClr val="FF0000"/>
                          </a:solidFill>
                          <a:effectLst/>
                          <a:latin typeface="+mn-lt"/>
                          <a:ea typeface="+mn-ea"/>
                          <a:cs typeface="+mn-cs"/>
                        </a:rPr>
                        <a:t>2.5MM</a:t>
                      </a:r>
                      <a:endParaRPr lang="en-US" altLang="zh-TW" sz="1400" b="1" i="0" u="none" strike="noStrike" dirty="0">
                        <a:solidFill>
                          <a:srgbClr val="FF0000"/>
                        </a:solidFill>
                        <a:effectLst/>
                        <a:latin typeface="+mn-lt"/>
                      </a:endParaRPr>
                    </a:p>
                    <a:p>
                      <a:pPr algn="l" fontAlgn="t"/>
                      <a:r>
                        <a:rPr lang="zh-TW" altLang="en-US" sz="1400" b="1" u="none" strike="noStrike" dirty="0">
                          <a:solidFill>
                            <a:srgbClr val="FF0000"/>
                          </a:solidFill>
                          <a:effectLst/>
                          <a:latin typeface="+mn-lt"/>
                        </a:rPr>
                        <a:t>進行閉塞術之個案。</a:t>
                      </a:r>
                      <a:endParaRPr lang="zh-TW" altLang="en-US" sz="1400" b="1" i="0" u="none" strike="noStrike" dirty="0">
                        <a:solidFill>
                          <a:srgbClr val="FF0000"/>
                        </a:solidFill>
                        <a:effectLst/>
                        <a:latin typeface="+mn-lt"/>
                      </a:endParaRPr>
                    </a:p>
                  </a:txBody>
                  <a:tcPr marL="0"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rowSpan="2" hMerge="1">
                  <a:txBody>
                    <a:bodyPr/>
                    <a:lstStyle/>
                    <a:p>
                      <a:endParaRPr lang="zh-TW" altLang="en-US"/>
                    </a:p>
                  </a:txBody>
                  <a:tcPr/>
                </a:tc>
              </a:tr>
              <a:tr h="185906">
                <a:tc>
                  <a:txBody>
                    <a:bodyPr/>
                    <a:lstStyle/>
                    <a:p>
                      <a:pPr algn="l" fontAlgn="ctr"/>
                      <a:endParaRPr lang="zh-TW" altLang="en-US" sz="1400" b="0" i="0" u="none" strike="noStrike">
                        <a:solidFill>
                          <a:srgbClr val="000000"/>
                        </a:solidFill>
                        <a:effectLst/>
                        <a:latin typeface="+mn-lt"/>
                      </a:endParaRPr>
                    </a:p>
                  </a:txBody>
                  <a:tcPr marL="0" marR="0" marT="0" marB="0" anchor="ctr">
                    <a:solidFill>
                      <a:schemeClr val="accent6">
                        <a:lumMod val="40000"/>
                        <a:lumOff val="60000"/>
                      </a:schemeClr>
                    </a:solidFill>
                  </a:tcPr>
                </a:tc>
                <a:tc gridSpan="2" vMerge="1">
                  <a:txBody>
                    <a:bodyPr/>
                    <a:lstStyle/>
                    <a:p>
                      <a:pPr algn="l" fontAlgn="t"/>
                      <a:endParaRPr lang="zh-TW" altLang="en-US" sz="1400" b="0" i="0" u="none" strike="noStrike" dirty="0">
                        <a:solidFill>
                          <a:srgbClr val="FF0000"/>
                        </a:solidFill>
                        <a:effectLst/>
                        <a:latin typeface="+mn-lt"/>
                      </a:endParaRPr>
                    </a:p>
                  </a:txBody>
                  <a:tcPr marL="0" marR="0" marT="0" marB="0">
                    <a:solidFill>
                      <a:schemeClr val="accent6">
                        <a:lumMod val="40000"/>
                        <a:lumOff val="60000"/>
                      </a:schemeClr>
                    </a:solidFill>
                  </a:tcPr>
                </a:tc>
                <a:tc hMerge="1" vMerge="1">
                  <a:txBody>
                    <a:bodyPr/>
                    <a:lstStyle/>
                    <a:p>
                      <a:endParaRPr lang="zh-TW" altLang="en-US"/>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699266960"/>
              </p:ext>
            </p:extLst>
          </p:nvPr>
        </p:nvGraphicFramePr>
        <p:xfrm>
          <a:off x="755576" y="1556792"/>
          <a:ext cx="8064896" cy="1013460"/>
        </p:xfrm>
        <a:graphic>
          <a:graphicData uri="http://schemas.openxmlformats.org/drawingml/2006/table">
            <a:tbl>
              <a:tblPr>
                <a:tableStyleId>{5940675A-B579-460E-94D1-54222C63F5DA}</a:tableStyleId>
              </a:tblPr>
              <a:tblGrid>
                <a:gridCol w="498713"/>
                <a:gridCol w="725423"/>
                <a:gridCol w="5857584"/>
                <a:gridCol w="983176"/>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a:effectLst/>
                        </a:rPr>
                        <a:t>DRG</a:t>
                      </a:r>
                      <a:endParaRPr lang="en-US" sz="1600" b="0" i="0" u="none" strike="noStrike">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a:effectLst/>
                        </a:rPr>
                        <a:t>虛擬碼英文</a:t>
                      </a:r>
                      <a:endParaRPr lang="zh-TW" altLang="en-US" sz="1600" b="0" i="0" u="none" strike="noStrike">
                        <a:solidFill>
                          <a:srgbClr val="000000"/>
                        </a:solidFill>
                        <a:effectLst/>
                        <a:latin typeface="微軟正黑體"/>
                      </a:endParaRPr>
                    </a:p>
                  </a:txBody>
                  <a:tcPr marL="9525" marR="9525" marT="9525" marB="0" anchor="ctr"/>
                </a:tc>
                <a:tc>
                  <a:txBody>
                    <a:bodyPr/>
                    <a:lstStyle/>
                    <a:p>
                      <a:pPr algn="ctr" fontAlgn="ctr"/>
                      <a:r>
                        <a:rPr lang="zh-TW" altLang="en-US" sz="1600" u="none" strike="noStrike">
                          <a:effectLst/>
                        </a:rPr>
                        <a:t>虛擬碼</a:t>
                      </a:r>
                      <a:endParaRPr lang="zh-TW" altLang="en-US" sz="1600" b="0" i="0" u="none" strike="noStrike">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11006</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400" u="none" strike="noStrike" smtClean="0">
                          <a:effectLst/>
                        </a:rPr>
                        <a:t>PATENT DUCTUS ARTERIOSUS(＜2.5MM)</a:t>
                      </a:r>
                      <a:endParaRPr lang="en-US" altLang="zh-TW" sz="1400" b="0" i="0" u="none" strike="noStrike" dirty="0">
                        <a:solidFill>
                          <a:schemeClr val="tx1"/>
                        </a:solidFill>
                        <a:effectLst/>
                        <a:latin typeface="Times New Roman"/>
                      </a:endParaRPr>
                    </a:p>
                  </a:txBody>
                  <a:tcPr marL="9525" marR="9525" marT="9525" marB="0" anchor="ctr"/>
                </a:tc>
                <a:tc>
                  <a:txBody>
                    <a:bodyPr/>
                    <a:lstStyle/>
                    <a:p>
                      <a:pPr algn="ctr" fontAlgn="ctr"/>
                      <a:r>
                        <a:rPr lang="en-US" altLang="zh-TW" sz="1600" u="none" strike="noStrike">
                          <a:effectLst/>
                        </a:rPr>
                        <a:t>0200002</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600" u="none" strike="noStrike">
                          <a:effectLst/>
                        </a:rPr>
                        <a:t>11106</a:t>
                      </a:r>
                      <a:endParaRPr lang="en-US" altLang="zh-TW" sz="1600" b="0" i="0" u="none" strike="noStrike">
                        <a:solidFill>
                          <a:srgbClr val="000000"/>
                        </a:solidFill>
                        <a:effectLst/>
                        <a:latin typeface="微軟正黑體"/>
                      </a:endParaRPr>
                    </a:p>
                  </a:txBody>
                  <a:tcPr marL="9525" marR="9525" marT="9525" marB="0" anchor="ctr"/>
                </a:tc>
                <a:tc>
                  <a:txBody>
                    <a:bodyPr/>
                    <a:lstStyle/>
                    <a:p>
                      <a:pPr algn="l" fontAlgn="ctr"/>
                      <a:r>
                        <a:rPr lang="en-US" altLang="zh-TW" sz="1400" u="none" strike="noStrike" dirty="0" smtClean="0">
                          <a:effectLst/>
                        </a:rPr>
                        <a:t>PATENT DUCTUS ARTERIOSUS(＜2.5MM)</a:t>
                      </a:r>
                      <a:endParaRPr lang="en-US" altLang="zh-TW" sz="1400" b="0" i="0" u="none" strike="noStrike" dirty="0">
                        <a:solidFill>
                          <a:schemeClr val="tx1"/>
                        </a:solidFill>
                        <a:effectLst/>
                        <a:latin typeface="Times New Roman"/>
                      </a:endParaRPr>
                    </a:p>
                  </a:txBody>
                  <a:tcPr marL="9525" marR="9525" marT="9525" marB="0" anchor="ctr"/>
                </a:tc>
                <a:tc>
                  <a:txBody>
                    <a:bodyPr/>
                    <a:lstStyle/>
                    <a:p>
                      <a:pPr algn="ctr" fontAlgn="ctr"/>
                      <a:r>
                        <a:rPr lang="en-US" altLang="zh-TW" sz="1600" u="none" strike="noStrike" dirty="0">
                          <a:effectLst/>
                        </a:rPr>
                        <a:t>0200002</a:t>
                      </a:r>
                      <a:endParaRPr lang="en-US" altLang="zh-TW" sz="1600" b="0" i="0" u="none" strike="noStrike" dirty="0">
                        <a:solidFill>
                          <a:srgbClr val="000000"/>
                        </a:solidFill>
                        <a:effectLst/>
                        <a:latin typeface="微軟正黑體"/>
                      </a:endParaRPr>
                    </a:p>
                  </a:txBody>
                  <a:tcPr marL="9525" marR="9525" marT="9525" marB="0" anchor="ctr"/>
                </a:tc>
              </a:tr>
            </a:tbl>
          </a:graphicData>
        </a:graphic>
      </p:graphicFrame>
      <p:sp>
        <p:nvSpPr>
          <p:cNvPr id="9" name="八角星形 8"/>
          <p:cNvSpPr/>
          <p:nvPr/>
        </p:nvSpPr>
        <p:spPr>
          <a:xfrm>
            <a:off x="162436" y="2636912"/>
            <a:ext cx="648072" cy="720080"/>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
        <p:nvSpPr>
          <p:cNvPr id="8" name="八角星形 7"/>
          <p:cNvSpPr/>
          <p:nvPr/>
        </p:nvSpPr>
        <p:spPr>
          <a:xfrm>
            <a:off x="221104" y="5373216"/>
            <a:ext cx="1398568" cy="108012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原</a:t>
            </a:r>
            <a:r>
              <a:rPr lang="en-US" altLang="zh-TW" b="1" dirty="0" smtClean="0"/>
              <a:t>ICD9</a:t>
            </a:r>
            <a:r>
              <a:rPr lang="zh-TW" altLang="en-US" b="1" dirty="0" smtClean="0"/>
              <a:t>虛擬碼為</a:t>
            </a:r>
            <a:r>
              <a:rPr lang="en-US" altLang="zh-TW" b="1" dirty="0" smtClean="0"/>
              <a:t>0002</a:t>
            </a:r>
            <a:endParaRPr lang="zh-TW" altLang="en-US" b="1" dirty="0"/>
          </a:p>
        </p:txBody>
      </p:sp>
      <p:sp>
        <p:nvSpPr>
          <p:cNvPr id="10" name="橢圓形圖說文字 9"/>
          <p:cNvSpPr/>
          <p:nvPr/>
        </p:nvSpPr>
        <p:spPr>
          <a:xfrm>
            <a:off x="7884368" y="943350"/>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Tree>
    <p:extLst>
      <p:ext uri="{BB962C8B-B14F-4D97-AF65-F5344CB8AC3E}">
        <p14:creationId xmlns:p14="http://schemas.microsoft.com/office/powerpoint/2010/main" val="20768701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5736" y="44624"/>
            <a:ext cx="6491064" cy="1143000"/>
          </a:xfrm>
        </p:spPr>
        <p:txBody>
          <a:bodyPr/>
          <a:lstStyle/>
          <a:p>
            <a:r>
              <a:rPr lang="zh-TW" altLang="en-US" sz="4000" b="1" dirty="0" smtClean="0">
                <a:effectLst>
                  <a:outerShdw blurRad="38100" dist="38100" dir="2700000" algn="tl">
                    <a:srgbClr val="000000">
                      <a:alpha val="43137"/>
                    </a:srgbClr>
                  </a:outerShdw>
                </a:effectLst>
              </a:rPr>
              <a:t>心房</a:t>
            </a:r>
            <a:r>
              <a:rPr lang="zh-TW" altLang="en-US" sz="4000" b="1" dirty="0">
                <a:effectLst>
                  <a:outerShdw blurRad="38100" dist="38100" dir="2700000" algn="tl">
                    <a:srgbClr val="000000">
                      <a:alpha val="43137"/>
                    </a:srgbClr>
                  </a:outerShdw>
                </a:effectLst>
              </a:rPr>
              <a:t>同步雙心室心律</a:t>
            </a:r>
            <a:r>
              <a:rPr lang="zh-TW" altLang="en-US" sz="4000" b="1" dirty="0" smtClean="0">
                <a:effectLst>
                  <a:outerShdw blurRad="38100" dist="38100" dir="2700000" algn="tl">
                    <a:srgbClr val="000000">
                      <a:alpha val="43137"/>
                    </a:srgbClr>
                  </a:outerShdw>
                </a:effectLst>
              </a:rPr>
              <a:t>調節器</a:t>
            </a:r>
            <a:endParaRPr lang="zh-TW" altLang="en-US" sz="4000" b="1"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8D6AA494-D9BD-46B4-86C2-4B915442931F}" type="slidenum">
              <a:rPr lang="zh-TW" altLang="en-US" smtClean="0"/>
              <a:t>9</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3457496527"/>
              </p:ext>
            </p:extLst>
          </p:nvPr>
        </p:nvGraphicFramePr>
        <p:xfrm>
          <a:off x="449563" y="2960569"/>
          <a:ext cx="8280920" cy="487680"/>
        </p:xfrm>
        <a:graphic>
          <a:graphicData uri="http://schemas.openxmlformats.org/drawingml/2006/table">
            <a:tbl>
              <a:tblPr>
                <a:tableStyleId>{5C22544A-7EE6-4342-B048-85BDC9FD1C3A}</a:tableStyleId>
              </a:tblPr>
              <a:tblGrid>
                <a:gridCol w="980495"/>
                <a:gridCol w="7300425"/>
              </a:tblGrid>
              <a:tr h="209550">
                <a:tc>
                  <a:txBody>
                    <a:bodyPr/>
                    <a:lstStyle/>
                    <a:p>
                      <a:pPr algn="l" fontAlgn="t"/>
                      <a:r>
                        <a:rPr lang="en-US" sz="1600" u="none" strike="noStrike">
                          <a:effectLst/>
                        </a:rPr>
                        <a:t>DRG11606</a:t>
                      </a:r>
                      <a:endParaRPr 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zh-TW" altLang="en-US" sz="1600" u="none" strike="noStrike">
                          <a:effectLst/>
                        </a:rPr>
                        <a:t>心房同步雙心室心律調節器裝置術</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r>
              <a:tr h="200025">
                <a:tc>
                  <a:txBody>
                    <a:bodyPr/>
                    <a:lstStyle/>
                    <a:p>
                      <a:pPr algn="l" fontAlgn="t"/>
                      <a:r>
                        <a:rPr lang="zh-TW" altLang="en-US" sz="1600" u="none" strike="noStrike">
                          <a:effectLst/>
                        </a:rPr>
                        <a:t>　</a:t>
                      </a:r>
                      <a:endParaRPr lang="zh-TW" altLang="en-US" sz="1600" b="1" i="0" u="none" strike="noStrike">
                        <a:solidFill>
                          <a:srgbClr val="000000"/>
                        </a:solidFill>
                        <a:effectLst/>
                        <a:latin typeface="Times New Roman"/>
                      </a:endParaRPr>
                    </a:p>
                  </a:txBody>
                  <a:tcPr marL="0" marR="0" marT="0" marB="0">
                    <a:solidFill>
                      <a:schemeClr val="accent6">
                        <a:lumMod val="40000"/>
                        <a:lumOff val="60000"/>
                      </a:schemeClr>
                    </a:solidFill>
                  </a:tcPr>
                </a:tc>
                <a:tc>
                  <a:txBody>
                    <a:bodyPr/>
                    <a:lstStyle/>
                    <a:p>
                      <a:pPr algn="l" fontAlgn="t"/>
                      <a:r>
                        <a:rPr lang="en-US" sz="1600" u="none" strike="noStrike" dirty="0">
                          <a:effectLst/>
                        </a:rPr>
                        <a:t>ATRIAL SYNCHRONOUS BIVENTRICULAR PACING DEVICE IMPLANT </a:t>
                      </a:r>
                      <a:endParaRPr lang="en-US" sz="1600" b="1" i="0" u="none" strike="noStrike" dirty="0">
                        <a:solidFill>
                          <a:srgbClr val="000000"/>
                        </a:solidFill>
                        <a:effectLst/>
                        <a:latin typeface="Times New Roman"/>
                      </a:endParaRPr>
                    </a:p>
                  </a:txBody>
                  <a:tcPr marL="0" marR="0" marT="0" marB="0">
                    <a:solidFill>
                      <a:schemeClr val="accent6">
                        <a:lumMod val="40000"/>
                        <a:lumOff val="60000"/>
                      </a:schemeClr>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202608507"/>
              </p:ext>
            </p:extLst>
          </p:nvPr>
        </p:nvGraphicFramePr>
        <p:xfrm>
          <a:off x="458941" y="1588075"/>
          <a:ext cx="8280919" cy="1266825"/>
        </p:xfrm>
        <a:graphic>
          <a:graphicData uri="http://schemas.openxmlformats.org/drawingml/2006/table">
            <a:tbl>
              <a:tblPr>
                <a:tableStyleId>{5940675A-B579-460E-94D1-54222C63F5DA}</a:tableStyleId>
              </a:tblPr>
              <a:tblGrid>
                <a:gridCol w="512071"/>
                <a:gridCol w="648660"/>
                <a:gridCol w="6110677"/>
                <a:gridCol w="1009511"/>
              </a:tblGrid>
              <a:tr h="209550">
                <a:tc rowSpan="2">
                  <a:txBody>
                    <a:bodyPr/>
                    <a:lstStyle/>
                    <a:p>
                      <a:pPr algn="ctr" fontAlgn="ctr"/>
                      <a:r>
                        <a:rPr lang="en-US" sz="1600" u="none" strike="noStrike" dirty="0">
                          <a:effectLst/>
                        </a:rPr>
                        <a:t>MDC</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en-US" sz="1600" u="none" strike="noStrike" dirty="0">
                          <a:effectLst/>
                        </a:rPr>
                        <a:t>DRG</a:t>
                      </a:r>
                      <a:endParaRPr lang="en-US" sz="1600" b="0" i="0" u="none" strike="noStrike" dirty="0">
                        <a:solidFill>
                          <a:srgbClr val="000000"/>
                        </a:solidFill>
                        <a:effectLst/>
                        <a:latin typeface="微軟正黑體"/>
                      </a:endParaRPr>
                    </a:p>
                  </a:txBody>
                  <a:tcPr marL="9525" marR="9525" marT="9525" marB="0" anchor="ctr"/>
                </a:tc>
                <a:tc rowSpan="2">
                  <a:txBody>
                    <a:bodyPr/>
                    <a:lstStyle/>
                    <a:p>
                      <a:pPr algn="ctr" fontAlgn="ctr"/>
                      <a:r>
                        <a:rPr lang="zh-TW" altLang="en-US" sz="1600" u="none" strike="noStrike">
                          <a:effectLst/>
                        </a:rPr>
                        <a:t>虛擬碼英文</a:t>
                      </a:r>
                      <a:endParaRPr lang="zh-TW" altLang="en-US" sz="1600" b="0" i="0" u="none" strike="noStrike">
                        <a:solidFill>
                          <a:srgbClr val="000000"/>
                        </a:solidFill>
                        <a:effectLst/>
                        <a:latin typeface="微軟正黑體"/>
                      </a:endParaRPr>
                    </a:p>
                  </a:txBody>
                  <a:tcPr marL="9525" marR="9525" marT="9525" marB="0" anchor="ctr"/>
                </a:tc>
                <a:tc>
                  <a:txBody>
                    <a:bodyPr/>
                    <a:lstStyle/>
                    <a:p>
                      <a:pPr algn="ctr" fontAlgn="ctr"/>
                      <a:r>
                        <a:rPr lang="zh-TW" altLang="en-US" sz="1600" u="none" strike="noStrike">
                          <a:effectLst/>
                        </a:rPr>
                        <a:t>虛擬碼</a:t>
                      </a:r>
                      <a:endParaRPr lang="zh-TW" altLang="en-US" sz="1600" b="0" i="0" u="none" strike="noStrike">
                        <a:solidFill>
                          <a:srgbClr val="000000"/>
                        </a:solidFill>
                        <a:effectLst/>
                        <a:latin typeface="微軟正黑體"/>
                      </a:endParaRPr>
                    </a:p>
                  </a:txBody>
                  <a:tcPr marL="9525" marR="9525" marT="9525" marB="0" anchor="ctr"/>
                </a:tc>
              </a:tr>
              <a:tr h="2000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sz="1600" u="none" strike="noStrike">
                          <a:effectLst/>
                        </a:rPr>
                        <a:t>ICD10</a:t>
                      </a:r>
                      <a:endParaRPr lang="en-US"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11606</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Atrial synchronous biventricular pacing device implant </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0200003</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a:effectLst/>
                        </a:rPr>
                        <a:t>05</a:t>
                      </a:r>
                      <a:endParaRPr lang="en-US" altLang="zh-TW"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11606</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Insertion of Lead - Atrial synchronous biventricular pacing device implant </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a:effectLst/>
                        </a:rPr>
                        <a:t>0200004</a:t>
                      </a:r>
                      <a:endParaRPr lang="en-US" altLang="zh-TW" sz="1600" b="0" i="0" u="none" strike="noStrike">
                        <a:solidFill>
                          <a:srgbClr val="000000"/>
                        </a:solidFill>
                        <a:effectLst/>
                        <a:latin typeface="微軟正黑體"/>
                      </a:endParaRPr>
                    </a:p>
                  </a:txBody>
                  <a:tcPr marL="9525" marR="9525" marT="9525" marB="0" anchor="ctr"/>
                </a:tc>
              </a:tr>
              <a:tr h="200025">
                <a:tc>
                  <a:txBody>
                    <a:bodyPr/>
                    <a:lstStyle/>
                    <a:p>
                      <a:pPr algn="ctr" fontAlgn="ctr"/>
                      <a:r>
                        <a:rPr lang="en-US" altLang="zh-TW" sz="1600" u="none" strike="noStrike" dirty="0">
                          <a:effectLst/>
                        </a:rPr>
                        <a:t>05</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11606</a:t>
                      </a:r>
                      <a:endParaRPr lang="en-US" altLang="zh-TW" sz="1600" b="0" i="0" u="none" strike="noStrike" dirty="0">
                        <a:solidFill>
                          <a:srgbClr val="000000"/>
                        </a:solidFill>
                        <a:effectLst/>
                        <a:latin typeface="微軟正黑體"/>
                      </a:endParaRPr>
                    </a:p>
                  </a:txBody>
                  <a:tcPr marL="9525" marR="9525" marT="9525" marB="0" anchor="ctr"/>
                </a:tc>
                <a:tc>
                  <a:txBody>
                    <a:bodyPr/>
                    <a:lstStyle/>
                    <a:p>
                      <a:pPr algn="l" fontAlgn="ctr"/>
                      <a:r>
                        <a:rPr lang="en-US" sz="1600" u="none" strike="noStrike">
                          <a:effectLst/>
                        </a:rPr>
                        <a:t>Atrial synchronous biventricular pacing device implant and lead insertion</a:t>
                      </a:r>
                      <a:endParaRPr lang="en-US" sz="1600" b="0" i="0" u="none" strike="noStrike">
                        <a:solidFill>
                          <a:srgbClr val="000000"/>
                        </a:solidFill>
                        <a:effectLst/>
                        <a:latin typeface="微軟正黑體"/>
                      </a:endParaRPr>
                    </a:p>
                  </a:txBody>
                  <a:tcPr marL="9525" marR="9525" marT="9525" marB="0" anchor="ctr"/>
                </a:tc>
                <a:tc>
                  <a:txBody>
                    <a:bodyPr/>
                    <a:lstStyle/>
                    <a:p>
                      <a:pPr algn="ctr" fontAlgn="ctr"/>
                      <a:r>
                        <a:rPr lang="en-US" altLang="zh-TW" sz="1600" u="none" strike="noStrike" dirty="0">
                          <a:effectLst/>
                        </a:rPr>
                        <a:t>0200005</a:t>
                      </a:r>
                      <a:endParaRPr lang="en-US" altLang="zh-TW" sz="1600" b="0" i="0" u="none" strike="noStrike" dirty="0">
                        <a:solidFill>
                          <a:srgbClr val="000000"/>
                        </a:solidFill>
                        <a:effectLst/>
                        <a:latin typeface="微軟正黑體"/>
                      </a:endParaRPr>
                    </a:p>
                  </a:txBody>
                  <a:tcPr marL="9525" marR="9525" marT="9525"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602135737"/>
              </p:ext>
            </p:extLst>
          </p:nvPr>
        </p:nvGraphicFramePr>
        <p:xfrm>
          <a:off x="442173" y="3453992"/>
          <a:ext cx="8280920" cy="2926080"/>
        </p:xfrm>
        <a:graphic>
          <a:graphicData uri="http://schemas.openxmlformats.org/drawingml/2006/table">
            <a:tbl>
              <a:tblPr>
                <a:tableStyleId>{5C22544A-7EE6-4342-B048-85BDC9FD1C3A}</a:tableStyleId>
              </a:tblPr>
              <a:tblGrid>
                <a:gridCol w="979654"/>
                <a:gridCol w="1054194"/>
                <a:gridCol w="6247072"/>
              </a:tblGrid>
              <a:tr h="216024">
                <a:tc>
                  <a:txBody>
                    <a:bodyPr/>
                    <a:lstStyle/>
                    <a:p>
                      <a:pPr algn="l" fontAlgn="ct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i="0" u="none" strike="noStrike" dirty="0" smtClean="0">
                          <a:solidFill>
                            <a:srgbClr val="000000"/>
                          </a:solidFill>
                          <a:effectLst/>
                          <a:latin typeface="+mn-lt"/>
                        </a:rPr>
                        <a:t>OPERATING ROOM PROCEDURES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pPr algn="l" fontAlgn="t"/>
                      <a:endParaRPr lang="en-US" sz="1600" b="0" i="0" u="none" strike="noStrike" dirty="0">
                        <a:solidFill>
                          <a:srgbClr val="000000"/>
                        </a:solidFill>
                        <a:effectLst/>
                        <a:latin typeface="Times New Roman"/>
                      </a:endParaRPr>
                    </a:p>
                  </a:txBody>
                  <a:tcPr marL="0" marR="0" marT="0" marB="0">
                    <a:solidFill>
                      <a:schemeClr val="accent6">
                        <a:lumMod val="40000"/>
                        <a:lumOff val="60000"/>
                      </a:schemeClr>
                    </a:solidFill>
                  </a:tcPr>
                </a:tc>
              </a:tr>
              <a:tr h="400050">
                <a:tc>
                  <a:txBody>
                    <a:bodyPr/>
                    <a:lstStyle/>
                    <a:p>
                      <a:pPr algn="l" fontAlgn="ctr"/>
                      <a:r>
                        <a:rPr lang="zh-TW" altLang="en-US" sz="1600" u="none" strike="noStrike" dirty="0">
                          <a:effectLst/>
                        </a:rPr>
                        <a:t>　</a:t>
                      </a:r>
                      <a:endParaRPr lang="zh-TW" altLang="en-US" sz="1600" b="0" i="0" u="none" strike="noStrike" dirty="0">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u="none" strike="noStrike" dirty="0">
                          <a:effectLst/>
                          <a:latin typeface="+mn-lt"/>
                        </a:rPr>
                        <a:t>0JH837Z</a:t>
                      </a:r>
                      <a:endParaRPr lang="en-US" sz="1600" b="0"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t"/>
                      <a:r>
                        <a:rPr lang="en-US" sz="1600" u="none" strike="noStrike" dirty="0">
                          <a:effectLst/>
                          <a:latin typeface="+mn-lt"/>
                        </a:rPr>
                        <a:t>Insertion of Cardiac Resynchronization Pacemaker Pulse Generator into Abdomen Subcutaneous Tissue and Fascia, Percutaneous Approach</a:t>
                      </a:r>
                      <a:endParaRPr lang="en-US" sz="1600" b="0" i="0" u="none" strike="noStrike" dirty="0">
                        <a:solidFill>
                          <a:srgbClr val="000000"/>
                        </a:solidFill>
                        <a:effectLst/>
                        <a:latin typeface="+mn-lt"/>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r>
              <a:tr h="400050">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ctr"/>
                      <a:r>
                        <a:rPr lang="en-US" sz="1600" u="none" strike="noStrike">
                          <a:effectLst/>
                          <a:latin typeface="+mn-lt"/>
                        </a:rPr>
                        <a:t>0JH839Z</a:t>
                      </a:r>
                      <a:endParaRPr lang="en-US" sz="1600" b="0"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ctr"/>
                      <a:r>
                        <a:rPr lang="en-US" sz="1600" u="none" strike="noStrike" dirty="0">
                          <a:effectLst/>
                          <a:latin typeface="+mn-lt"/>
                        </a:rPr>
                        <a:t>Insertion of Cardiac Resynchronization Defibrillator Pulse Generator into Abdomen Subcutaneous Tissue and Fascia, Percutaneous Approach</a:t>
                      </a:r>
                      <a:endParaRPr lang="en-US" sz="1600" b="0" i="0" u="none" strike="noStrike" dirty="0">
                        <a:solidFill>
                          <a:srgbClr val="00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sz="1600" b="1" u="none" strike="noStrike" dirty="0">
                          <a:effectLst/>
                          <a:latin typeface="+mn-lt"/>
                        </a:rPr>
                        <a:t>AND</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l" fontAlgn="t"/>
                      <a:r>
                        <a:rPr lang="zh-TW" altLang="en-US" sz="1600" b="1" u="none" strike="noStrike" dirty="0">
                          <a:effectLst/>
                          <a:latin typeface="+mn-lt"/>
                        </a:rPr>
                        <a:t>　</a:t>
                      </a:r>
                      <a:endParaRPr lang="zh-TW" altLang="en-US" sz="1600" b="1" i="0" u="none" strike="noStrike" dirty="0">
                        <a:solidFill>
                          <a:srgbClr val="000000"/>
                        </a:solidFill>
                        <a:effectLst/>
                        <a:latin typeface="+mn-lt"/>
                      </a:endParaRPr>
                    </a:p>
                  </a:txBody>
                  <a:tcPr marL="0" marR="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r>
              <a:tr h="200025">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gridSpan="2">
                  <a:txBody>
                    <a:bodyPr/>
                    <a:lstStyle/>
                    <a:p>
                      <a:pPr algn="l" fontAlgn="t"/>
                      <a:r>
                        <a:rPr lang="en-US" sz="1600" b="1" u="none" strike="noStrike" dirty="0">
                          <a:effectLst/>
                          <a:latin typeface="+mn-lt"/>
                        </a:rPr>
                        <a:t>OPERATING ROOM PROCEDURES</a:t>
                      </a:r>
                      <a:endParaRPr lang="en-US" sz="16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hMerge="1">
                  <a:txBody>
                    <a:bodyPr/>
                    <a:lstStyle/>
                    <a:p>
                      <a:endParaRPr lang="zh-TW" altLang="en-US"/>
                    </a:p>
                  </a:txBody>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altLang="zh-TW" sz="1600" b="1" u="none" strike="noStrike">
                          <a:solidFill>
                            <a:srgbClr val="FF0000"/>
                          </a:solidFill>
                          <a:effectLst/>
                          <a:latin typeface="+mn-lt"/>
                        </a:rPr>
                        <a:t>0200003</a:t>
                      </a:r>
                      <a:endParaRPr lang="en-US" altLang="zh-TW" sz="1600" b="1" i="0" u="none" strike="noStrike">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rgbClr val="FFFF00"/>
                    </a:solidFill>
                  </a:tcPr>
                </a:tc>
                <a:tc>
                  <a:txBody>
                    <a:bodyPr/>
                    <a:lstStyle/>
                    <a:p>
                      <a:pPr algn="l" fontAlgn="ctr"/>
                      <a:r>
                        <a:rPr lang="en-US" sz="1600" b="1" u="none" strike="noStrike" dirty="0">
                          <a:solidFill>
                            <a:srgbClr val="FF0000"/>
                          </a:solidFill>
                          <a:effectLst/>
                          <a:latin typeface="+mn-lt"/>
                        </a:rPr>
                        <a:t>Atrial synchronous biventricular pacing device implant </a:t>
                      </a:r>
                      <a:endParaRPr lang="en-US" sz="1600" b="1" i="0" u="none" strike="noStrike" dirty="0">
                        <a:solidFill>
                          <a:srgbClr val="FF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altLang="zh-TW" sz="1600" b="1" u="none" strike="noStrike">
                          <a:solidFill>
                            <a:srgbClr val="FF0000"/>
                          </a:solidFill>
                          <a:effectLst/>
                          <a:latin typeface="+mn-lt"/>
                        </a:rPr>
                        <a:t>0200004</a:t>
                      </a:r>
                      <a:endParaRPr lang="en-US" altLang="zh-TW" sz="1600" b="1" i="0" u="none" strike="noStrike">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solidFill>
                      <a:srgbClr val="FFFF00"/>
                    </a:solidFill>
                  </a:tcPr>
                </a:tc>
                <a:tc>
                  <a:txBody>
                    <a:bodyPr/>
                    <a:lstStyle/>
                    <a:p>
                      <a:pPr algn="l" fontAlgn="ctr"/>
                      <a:r>
                        <a:rPr lang="en-US" sz="1600" b="1" u="none" strike="noStrike" dirty="0">
                          <a:solidFill>
                            <a:srgbClr val="FF0000"/>
                          </a:solidFill>
                          <a:effectLst/>
                          <a:latin typeface="+mn-lt"/>
                        </a:rPr>
                        <a:t>Insertion of Lead - Atrial synchronous biventricular pacing device implant </a:t>
                      </a:r>
                      <a:endParaRPr lang="en-US" sz="1600" b="1" i="0" u="none" strike="noStrike" dirty="0">
                        <a:solidFill>
                          <a:srgbClr val="FF0000"/>
                        </a:solidFill>
                        <a:effectLst/>
                        <a:latin typeface="+mn-lt"/>
                      </a:endParaRPr>
                    </a:p>
                  </a:txBody>
                  <a:tcPr marL="0" marR="0" marT="0" marB="0" anchor="ctr">
                    <a:lnR w="12700" cap="flat" cmpd="sng" algn="ctr">
                      <a:solidFill>
                        <a:schemeClr val="tx1"/>
                      </a:solidFill>
                      <a:prstDash val="solid"/>
                      <a:round/>
                      <a:headEnd type="none" w="med" len="med"/>
                      <a:tailEnd type="none" w="med" len="med"/>
                    </a:lnR>
                    <a:solidFill>
                      <a:srgbClr val="FFFF00"/>
                    </a:solidFill>
                  </a:tcPr>
                </a:tc>
              </a:tr>
              <a:tr h="200025">
                <a:tc>
                  <a:txBody>
                    <a:bodyPr/>
                    <a:lstStyle/>
                    <a:p>
                      <a:pPr algn="l" fontAlgn="ctr"/>
                      <a:r>
                        <a:rPr lang="zh-TW" altLang="en-US" sz="1600" b="1" u="none" strike="noStrike" dirty="0">
                          <a:solidFill>
                            <a:srgbClr val="FF0000"/>
                          </a:solidFill>
                          <a:effectLst/>
                        </a:rPr>
                        <a:t>　</a:t>
                      </a:r>
                      <a:endParaRPr lang="zh-TW" altLang="en-US" sz="1600" b="1" i="0" u="none" strike="noStrike" dirty="0">
                        <a:solidFill>
                          <a:srgbClr val="FF0000"/>
                        </a:solidFill>
                        <a:effectLst/>
                        <a:latin typeface="Times New Roman"/>
                      </a:endParaRPr>
                    </a:p>
                  </a:txBody>
                  <a:tcPr marL="0" marR="0" marT="0" marB="0"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l" fontAlgn="t"/>
                      <a:r>
                        <a:rPr lang="en-US" altLang="zh-TW" sz="1600" b="1" u="none" strike="noStrike" dirty="0">
                          <a:solidFill>
                            <a:srgbClr val="FF0000"/>
                          </a:solidFill>
                          <a:effectLst/>
                          <a:latin typeface="+mn-lt"/>
                        </a:rPr>
                        <a:t>0200005</a:t>
                      </a:r>
                      <a:endParaRPr lang="en-US" altLang="zh-TW" sz="1600" b="1" i="0" u="none" strike="noStrike" dirty="0">
                        <a:solidFill>
                          <a:srgbClr val="FF0000"/>
                        </a:solidFill>
                        <a:effectLst/>
                        <a:latin typeface="+mn-lt"/>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1600" b="1" u="none" strike="noStrike" dirty="0">
                          <a:solidFill>
                            <a:srgbClr val="FF0000"/>
                          </a:solidFill>
                          <a:effectLst/>
                          <a:latin typeface="+mn-lt"/>
                        </a:rPr>
                        <a:t>Atrial synchronous biventricular pacing device implant and lead insertion</a:t>
                      </a:r>
                      <a:endParaRPr lang="en-US" sz="1600" b="1" i="0" u="none" strike="noStrike" dirty="0">
                        <a:solidFill>
                          <a:srgbClr val="FF0000"/>
                        </a:solidFill>
                        <a:effectLst/>
                        <a:latin typeface="+mn-lt"/>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r>
              <a:tr h="209550">
                <a:tc>
                  <a:txBody>
                    <a:bodyPr/>
                    <a:lstStyle/>
                    <a:p>
                      <a:pPr algn="l" fontAlgn="ctr"/>
                      <a:r>
                        <a:rPr lang="zh-TW" altLang="en-US" sz="1600" u="none" strike="noStrike">
                          <a:effectLst/>
                        </a:rPr>
                        <a:t>　</a:t>
                      </a:r>
                      <a:endParaRPr lang="zh-TW" altLang="en-US" sz="1600" b="0" i="0" u="none" strike="noStrike">
                        <a:solidFill>
                          <a:srgbClr val="000000"/>
                        </a:solidFill>
                        <a:effectLst/>
                        <a:latin typeface="Times New Roman"/>
                      </a:endParaRPr>
                    </a:p>
                  </a:txBody>
                  <a:tcPr marL="0" marR="0" marT="0" marB="0" anchor="ctr">
                    <a:solidFill>
                      <a:schemeClr val="accent6">
                        <a:lumMod val="40000"/>
                        <a:lumOff val="60000"/>
                      </a:schemeClr>
                    </a:solidFill>
                  </a:tcPr>
                </a:tc>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600" b="1" u="none" strike="noStrike" dirty="0">
                          <a:solidFill>
                            <a:srgbClr val="FF0000"/>
                          </a:solidFill>
                          <a:effectLst/>
                          <a:latin typeface="+mn-lt"/>
                        </a:rPr>
                        <a:t>註：使用</a:t>
                      </a:r>
                      <a:r>
                        <a:rPr lang="zh-TW" altLang="en-US" sz="1600" b="1" u="sng" strike="noStrike" dirty="0">
                          <a:solidFill>
                            <a:srgbClr val="FF0000"/>
                          </a:solidFill>
                          <a:effectLst/>
                          <a:latin typeface="+mn-lt"/>
                        </a:rPr>
                        <a:t>心房同步雙心室心律調節器</a:t>
                      </a:r>
                      <a:r>
                        <a:rPr lang="en-US" sz="1600" b="1" u="sng" strike="noStrike" dirty="0">
                          <a:solidFill>
                            <a:srgbClr val="FF0000"/>
                          </a:solidFill>
                          <a:effectLst/>
                          <a:latin typeface="+mn-lt"/>
                        </a:rPr>
                        <a:t>generator and (or) lead</a:t>
                      </a:r>
                      <a:r>
                        <a:rPr lang="zh-TW" altLang="en-US" sz="1600" b="1" u="none" strike="noStrike" dirty="0">
                          <a:solidFill>
                            <a:srgbClr val="FF0000"/>
                          </a:solidFill>
                          <a:effectLst/>
                          <a:latin typeface="+mn-lt"/>
                        </a:rPr>
                        <a:t>之個案，請增編虛擬碼</a:t>
                      </a:r>
                      <a:r>
                        <a:rPr lang="en-US" altLang="zh-TW" sz="1600" b="1" u="none" strike="noStrike" dirty="0">
                          <a:solidFill>
                            <a:srgbClr val="FF0000"/>
                          </a:solidFill>
                          <a:effectLst/>
                          <a:latin typeface="+mn-lt"/>
                        </a:rPr>
                        <a:t>"0200003"</a:t>
                      </a:r>
                      <a:r>
                        <a:rPr lang="zh-TW" altLang="en-US" sz="1600" b="1" u="none" strike="noStrike" dirty="0" smtClean="0">
                          <a:solidFill>
                            <a:srgbClr val="FF0000"/>
                          </a:solidFill>
                          <a:effectLst/>
                          <a:latin typeface="+mn-lt"/>
                        </a:rPr>
                        <a:t>、</a:t>
                      </a:r>
                      <a:r>
                        <a:rPr lang="en-US" altLang="zh-TW" sz="1600" b="1" u="none" strike="noStrike" dirty="0" smtClean="0">
                          <a:solidFill>
                            <a:srgbClr val="FF0000"/>
                          </a:solidFill>
                          <a:effectLst/>
                          <a:latin typeface="+mn-lt"/>
                        </a:rPr>
                        <a:t>"0200004"</a:t>
                      </a:r>
                      <a:r>
                        <a:rPr lang="zh-TW" altLang="en-US" sz="1600" b="1" u="none" strike="noStrike" dirty="0" smtClean="0">
                          <a:solidFill>
                            <a:srgbClr val="FF0000"/>
                          </a:solidFill>
                          <a:effectLst/>
                          <a:latin typeface="+mn-lt"/>
                        </a:rPr>
                        <a:t>、</a:t>
                      </a:r>
                      <a:r>
                        <a:rPr lang="en-US" altLang="zh-TW" sz="1600" b="1" u="none" strike="noStrike" dirty="0" smtClean="0">
                          <a:solidFill>
                            <a:srgbClr val="FF0000"/>
                          </a:solidFill>
                          <a:effectLst/>
                          <a:latin typeface="+mn-lt"/>
                        </a:rPr>
                        <a:t>"0200005"</a:t>
                      </a:r>
                      <a:r>
                        <a:rPr lang="zh-TW" altLang="en-US" sz="1600" b="1" u="none" strike="noStrike" dirty="0" smtClean="0">
                          <a:solidFill>
                            <a:srgbClr val="FF0000"/>
                          </a:solidFill>
                          <a:effectLst/>
                          <a:latin typeface="+mn-lt"/>
                        </a:rPr>
                        <a:t>。</a:t>
                      </a:r>
                      <a:endParaRPr lang="zh-TW" altLang="en-US" sz="1600" b="1" i="0" u="none" strike="noStrike" dirty="0">
                        <a:solidFill>
                          <a:srgbClr val="FF0000"/>
                        </a:solidFill>
                        <a:effectLst/>
                        <a:latin typeface="+mn-lt"/>
                      </a:endParaRPr>
                    </a:p>
                  </a:txBody>
                  <a:tcPr marL="0" marR="0" marT="0" marB="0">
                    <a:lnT w="12700" cap="flat" cmpd="sng" algn="ctr">
                      <a:solidFill>
                        <a:schemeClr val="tx1"/>
                      </a:solidFill>
                      <a:prstDash val="solid"/>
                      <a:round/>
                      <a:headEnd type="none" w="med" len="med"/>
                      <a:tailEnd type="none" w="med" len="med"/>
                    </a:lnT>
                    <a:solidFill>
                      <a:schemeClr val="accent6">
                        <a:lumMod val="40000"/>
                        <a:lumOff val="60000"/>
                      </a:schemeClr>
                    </a:solidFill>
                  </a:tcPr>
                </a:tc>
                <a:tc hMerge="1">
                  <a:txBody>
                    <a:bodyPr/>
                    <a:lstStyle/>
                    <a:p>
                      <a:endParaRPr lang="zh-TW" altLang="en-US"/>
                    </a:p>
                  </a:txBody>
                  <a:tcPr/>
                </a:tc>
              </a:tr>
            </a:tbl>
          </a:graphicData>
        </a:graphic>
      </p:graphicFrame>
      <p:sp>
        <p:nvSpPr>
          <p:cNvPr id="9" name="橢圓形圖說文字 8"/>
          <p:cNvSpPr/>
          <p:nvPr/>
        </p:nvSpPr>
        <p:spPr>
          <a:xfrm>
            <a:off x="8027035" y="967337"/>
            <a:ext cx="1080120" cy="57606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ysClr val="windowText" lastClr="000000"/>
                </a:solidFill>
              </a:rPr>
              <a:t>加編</a:t>
            </a:r>
            <a:endParaRPr lang="zh-TW" altLang="en-US" sz="2000" dirty="0">
              <a:solidFill>
                <a:sysClr val="windowText" lastClr="000000"/>
              </a:solidFill>
            </a:endParaRPr>
          </a:p>
        </p:txBody>
      </p:sp>
      <p:sp>
        <p:nvSpPr>
          <p:cNvPr id="12" name="八角星形 11"/>
          <p:cNvSpPr/>
          <p:nvPr/>
        </p:nvSpPr>
        <p:spPr>
          <a:xfrm>
            <a:off x="-26987" y="3078485"/>
            <a:ext cx="576064" cy="576064"/>
          </a:xfrm>
          <a:prstGeom prst="star8">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smtClean="0"/>
              <a:t>例</a:t>
            </a:r>
            <a:endParaRPr lang="zh-TW" altLang="en-US" b="1" dirty="0"/>
          </a:p>
        </p:txBody>
      </p:sp>
    </p:spTree>
    <p:extLst>
      <p:ext uri="{BB962C8B-B14F-4D97-AF65-F5344CB8AC3E}">
        <p14:creationId xmlns:p14="http://schemas.microsoft.com/office/powerpoint/2010/main" val="379809383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3c8a3b1c-059c-4a44-8422-32c85350b01c"/>
</p:tagLst>
</file>

<file path=ppt/theme/theme1.xml><?xml version="1.0" encoding="utf-8"?>
<a:theme xmlns:a="http://schemas.openxmlformats.org/drawingml/2006/main" name="健保簡介">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健保簡介</Template>
  <TotalTime>5518</TotalTime>
  <Words>3984</Words>
  <Application>Microsoft Office PowerPoint</Application>
  <PresentationFormat>如螢幕大小 (4:3)</PresentationFormat>
  <Paragraphs>1027</Paragraphs>
  <Slides>26</Slides>
  <Notes>1</Notes>
  <HiddenSlides>0</HiddenSlides>
  <MMClips>0</MMClips>
  <ScaleCrop>false</ScaleCrop>
  <HeadingPairs>
    <vt:vector size="6" baseType="variant">
      <vt:variant>
        <vt:lpstr>佈景主題</vt:lpstr>
      </vt:variant>
      <vt:variant>
        <vt:i4>1</vt:i4>
      </vt:variant>
      <vt:variant>
        <vt:lpstr>內嵌 OLE 伺服程式</vt:lpstr>
      </vt:variant>
      <vt:variant>
        <vt:i4>0</vt:i4>
      </vt:variant>
      <vt:variant>
        <vt:lpstr>投影片標題</vt:lpstr>
      </vt:variant>
      <vt:variant>
        <vt:i4>26</vt:i4>
      </vt:variant>
    </vt:vector>
  </HeadingPairs>
  <TitlesOfParts>
    <vt:vector size="27" baseType="lpstr">
      <vt:lpstr>健保簡介</vt:lpstr>
      <vt:lpstr> Tw-DRGs 虛擬碼彙整說明</vt:lpstr>
      <vt:lpstr>大綱</vt:lpstr>
      <vt:lpstr>虛擬碼編碼原則</vt:lpstr>
      <vt:lpstr>3.4版分類表虛擬碼彙總</vt:lpstr>
      <vt:lpstr>4.0版分類表虛擬碼彙總</vt:lpstr>
      <vt:lpstr>各項虛擬碼編碼概要</vt:lpstr>
      <vt:lpstr>中風嚴重程度之mRS</vt:lpstr>
      <vt:lpstr>開放性動脈廔管閉塞術</vt:lpstr>
      <vt:lpstr>心房同步雙心室心律調節器</vt:lpstr>
      <vt:lpstr>冠狀動脈血管支架 使用規範及給付規定-1</vt:lpstr>
      <vt:lpstr>冠狀動脈血管支架 使用規範及給付規定-2</vt:lpstr>
      <vt:lpstr>不符適應症之冠狀動脈 血管支架置入-1</vt:lpstr>
      <vt:lpstr>PowerPoint 簡報</vt:lpstr>
      <vt:lpstr>部分不符適應症之冠狀動脈 血管支架置入-1</vt:lpstr>
      <vt:lpstr>部分不符適應症之冠狀動脈 血管支架置入-2</vt:lpstr>
      <vt:lpstr>  四肢血管(3.4版)</vt:lpstr>
      <vt:lpstr>顯微手術-1(4.0版)</vt:lpstr>
      <vt:lpstr>顯微手術-2(4.0版)</vt:lpstr>
      <vt:lpstr>PowerPoint 簡報</vt:lpstr>
      <vt:lpstr>眼科單純及複雜微創手術-1(4.0版)</vt:lpstr>
      <vt:lpstr>PowerPoint 簡報</vt:lpstr>
      <vt:lpstr>血栓溶解劑(4.0版)</vt:lpstr>
      <vt:lpstr>抗凝血藥物或血栓溶解治療(4.0版)</vt:lpstr>
      <vt:lpstr>  為復健入院</vt:lpstr>
      <vt:lpstr>物理、職能及語言治療(4.0版)</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Tw-DRGs</dc:title>
  <dc:creator>陳依婕</dc:creator>
  <cp:lastModifiedBy>鄧家佩</cp:lastModifiedBy>
  <cp:revision>294</cp:revision>
  <cp:lastPrinted>2018-05-22T03:37:19Z</cp:lastPrinted>
  <dcterms:created xsi:type="dcterms:W3CDTF">2015-11-16T07:05:58Z</dcterms:created>
  <dcterms:modified xsi:type="dcterms:W3CDTF">2018-10-17T08:14:44Z</dcterms:modified>
</cp:coreProperties>
</file>